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84" r:id="rId5"/>
    <p:sldId id="260" r:id="rId6"/>
    <p:sldId id="261" r:id="rId7"/>
    <p:sldId id="28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85" r:id="rId18"/>
    <p:sldId id="279" r:id="rId19"/>
    <p:sldId id="280" r:id="rId20"/>
    <p:sldId id="281" r:id="rId21"/>
    <p:sldId id="282" r:id="rId22"/>
  </p:sldIdLst>
  <p:sldSz cx="18288000" cy="10287000"/>
  <p:notesSz cx="6858000" cy="9144000"/>
  <p:embeddedFontLst>
    <p:embeddedFont>
      <p:font typeface="Archivo Black" panose="020B0604020202020204" charset="0"/>
      <p:regular r:id="rId23"/>
    </p:embeddedFont>
    <p:embeddedFont>
      <p:font typeface="Nunito" panose="020B0604020202020204" charset="0"/>
      <p:regular r:id="rId24"/>
    </p:embeddedFont>
    <p:embeddedFont>
      <p:font typeface="Canva Sans Bold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Arial Black" panose="020B0A04020102020204" pitchFamily="34" charset="0"/>
      <p:bold r:id="rId32"/>
    </p:embeddedFont>
    <p:embeddedFont>
      <p:font typeface="Nunito Bold Italics" panose="020B0604020202020204" charset="0"/>
      <p:regular r:id="rId33"/>
      <p:bold r:id="rId34"/>
      <p:italic r:id="rId35"/>
      <p:boldItalic r:id="rId36"/>
    </p:embeddedFont>
    <p:embeddedFont>
      <p:font typeface="Nunito Bold" panose="020B0604020202020204" charset="0"/>
      <p:regular r:id="rId37"/>
      <p:bold r:id="rId38"/>
    </p:embeddedFont>
    <p:embeddedFont>
      <p:font typeface="HK Grotesk Bold" panose="020B0604020202020204" charset="0"/>
      <p:regular r:id="rId39"/>
      <p:bold r:id="rId40"/>
    </p:embeddedFont>
    <p:embeddedFont>
      <p:font typeface="HK Grotesk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>
        <p:scale>
          <a:sx n="50" d="100"/>
          <a:sy n="50" d="100"/>
        </p:scale>
        <p:origin x="51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Weibull </a:t>
            </a:r>
          </a:p>
        </c:rich>
      </c:tx>
      <c:layout>
        <c:manualLayout>
          <c:xMode val="edge"/>
          <c:yMode val="edge"/>
          <c:x val="0.38775677850670637"/>
          <c:y val="4.4875824977215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'T=403K'!$J$5:$J$6</c:f>
              <c:strCache>
                <c:ptCount val="2"/>
                <c:pt idx="0">
                  <c:v>Weibull</c:v>
                </c:pt>
                <c:pt idx="1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475798066132801"/>
                  <c:y val="-0.1831042383055801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'T=403K'!$I$7:$I$16</c:f>
              <c:numCache>
                <c:formatCode>General</c:formatCode>
                <c:ptCount val="10"/>
                <c:pt idx="0">
                  <c:v>7.9098566672694028</c:v>
                </c:pt>
                <c:pt idx="1">
                  <c:v>8.1089241559753393</c:v>
                </c:pt>
                <c:pt idx="2">
                  <c:v>8.233503140233994</c:v>
                </c:pt>
                <c:pt idx="3">
                  <c:v>8.4022311729465553</c:v>
                </c:pt>
                <c:pt idx="4">
                  <c:v>8.6002467465515231</c:v>
                </c:pt>
                <c:pt idx="5">
                  <c:v>8.7140748995415223</c:v>
                </c:pt>
                <c:pt idx="6">
                  <c:v>8.8279079629785908</c:v>
                </c:pt>
                <c:pt idx="7">
                  <c:v>8.9488457292780499</c:v>
                </c:pt>
                <c:pt idx="8">
                  <c:v>9.0179684793287258</c:v>
                </c:pt>
                <c:pt idx="9">
                  <c:v>9.0527504514014119</c:v>
                </c:pt>
              </c:numCache>
            </c:numRef>
          </c:xVal>
          <c:yVal>
            <c:numRef>
              <c:f>'T=403K'!$J$7:$J$16</c:f>
              <c:numCache>
                <c:formatCode>General</c:formatCode>
                <c:ptCount val="10"/>
                <c:pt idx="0">
                  <c:v>-2.6638430853881681</c:v>
                </c:pt>
                <c:pt idx="1">
                  <c:v>-1.7232631502768936</c:v>
                </c:pt>
                <c:pt idx="2">
                  <c:v>-1.2020231152465501</c:v>
                </c:pt>
                <c:pt idx="3">
                  <c:v>-0.82166651512868705</c:v>
                </c:pt>
                <c:pt idx="4">
                  <c:v>-0.50859539373414853</c:v>
                </c:pt>
                <c:pt idx="5">
                  <c:v>-0.23036544473331988</c:v>
                </c:pt>
                <c:pt idx="6">
                  <c:v>3.2924961914339322E-2</c:v>
                </c:pt>
                <c:pt idx="7">
                  <c:v>0.29903293186204805</c:v>
                </c:pt>
                <c:pt idx="8">
                  <c:v>0.59397721666038561</c:v>
                </c:pt>
                <c:pt idx="9">
                  <c:v>0.99268892949027088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21-4E53-AAE1-5EEAEC6C7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8280159"/>
        <c:axId val="1547079215"/>
      </c:scatterChart>
      <c:valAx>
        <c:axId val="1638280159"/>
        <c:scaling>
          <c:orientation val="minMax"/>
          <c:min val="2.2999999999999998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079215"/>
        <c:crosses val="autoZero"/>
        <c:crossBetween val="midCat"/>
      </c:valAx>
      <c:valAx>
        <c:axId val="154707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8280159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Exponential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'T=363K'!$M$5:$M$6</c:f>
              <c:strCache>
                <c:ptCount val="2"/>
                <c:pt idx="0">
                  <c:v>Exponential</c:v>
                </c:pt>
                <c:pt idx="1">
                  <c:v>y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0.10976563893999151"/>
                  <c:y val="-0.4460690371380324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'T=363K'!$L$7:$L$16</c:f>
              <c:numCache>
                <c:formatCode>0.00</c:formatCode>
                <c:ptCount val="10"/>
                <c:pt idx="0">
                  <c:v>5568</c:v>
                </c:pt>
                <c:pt idx="1">
                  <c:v>7123</c:v>
                </c:pt>
                <c:pt idx="2">
                  <c:v>8476</c:v>
                </c:pt>
                <c:pt idx="3">
                  <c:v>9920</c:v>
                </c:pt>
                <c:pt idx="4">
                  <c:v>11042</c:v>
                </c:pt>
                <c:pt idx="5">
                  <c:v>12457</c:v>
                </c:pt>
                <c:pt idx="6">
                  <c:v>13843</c:v>
                </c:pt>
                <c:pt idx="7">
                  <c:v>15321</c:v>
                </c:pt>
                <c:pt idx="8">
                  <c:v>16455</c:v>
                </c:pt>
                <c:pt idx="9">
                  <c:v>17863</c:v>
                </c:pt>
              </c:numCache>
            </c:numRef>
          </c:xVal>
          <c:yVal>
            <c:numRef>
              <c:f>'T=363K'!$M$7:$M$16</c:f>
              <c:numCache>
                <c:formatCode>General</c:formatCode>
                <c:ptCount val="10"/>
                <c:pt idx="0">
                  <c:v>6.9679920637989806E-2</c:v>
                </c:pt>
                <c:pt idx="1">
                  <c:v>0.17848278048678884</c:v>
                </c:pt>
                <c:pt idx="2">
                  <c:v>0.30058547728768881</c:v>
                </c:pt>
                <c:pt idx="3">
                  <c:v>0.43969827975040676</c:v>
                </c:pt>
                <c:pt idx="4">
                  <c:v>0.60133963130682244</c:v>
                </c:pt>
                <c:pt idx="5">
                  <c:v>0.79424329743131417</c:v>
                </c:pt>
                <c:pt idx="6">
                  <c:v>1.0334729864971484</c:v>
                </c:pt>
                <c:pt idx="7">
                  <c:v>1.3485540331370438</c:v>
                </c:pt>
                <c:pt idx="8">
                  <c:v>1.8111775550851561</c:v>
                </c:pt>
                <c:pt idx="9">
                  <c:v>2.6984807500860581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A4-492C-A1B9-6226AF6DE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480991"/>
        <c:axId val="1233097263"/>
      </c:scatterChart>
      <c:valAx>
        <c:axId val="1513480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097263"/>
        <c:crosses val="autoZero"/>
        <c:crossBetween val="midCat"/>
      </c:valAx>
      <c:valAx>
        <c:axId val="12330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480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Log Normal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'T=363K'!$P$5:$P$6</c:f>
              <c:strCache>
                <c:ptCount val="2"/>
                <c:pt idx="0">
                  <c:v>Log Normal</c:v>
                </c:pt>
                <c:pt idx="1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175468368178116"/>
                  <c:y val="-0.2692964374458942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'T=363K'!$O$7:$O$16</c:f>
              <c:numCache>
                <c:formatCode>General</c:formatCode>
                <c:ptCount val="10"/>
                <c:pt idx="0">
                  <c:v>8.6247912020142561</c:v>
                </c:pt>
                <c:pt idx="1">
                  <c:v>8.8710842639783536</c:v>
                </c:pt>
                <c:pt idx="2">
                  <c:v>9.0449939193881903</c:v>
                </c:pt>
                <c:pt idx="3">
                  <c:v>9.2023082002789192</c:v>
                </c:pt>
                <c:pt idx="4">
                  <c:v>9.3094614628439896</c:v>
                </c:pt>
                <c:pt idx="5">
                  <c:v>9.430037992886092</c:v>
                </c:pt>
                <c:pt idx="6">
                  <c:v>9.5355349686877346</c:v>
                </c:pt>
                <c:pt idx="7">
                  <c:v>9.6369797153157535</c:v>
                </c:pt>
                <c:pt idx="8">
                  <c:v>9.7083846613774405</c:v>
                </c:pt>
                <c:pt idx="9">
                  <c:v>9.7904868134488847</c:v>
                </c:pt>
              </c:numCache>
            </c:numRef>
          </c:xVal>
          <c:yVal>
            <c:numRef>
              <c:f>'T=363K'!$P$7:$P$16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81-4D52-8458-F306D44BD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7026495"/>
        <c:axId val="1230022143"/>
      </c:scatterChart>
      <c:valAx>
        <c:axId val="1547026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022143"/>
        <c:crosses val="autoZero"/>
        <c:crossBetween val="midCat"/>
      </c:valAx>
      <c:valAx>
        <c:axId val="12300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026495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</a:t>
            </a:r>
          </a:p>
        </c:rich>
      </c:tx>
      <c:layout>
        <c:manualLayout>
          <c:xMode val="edge"/>
          <c:yMode val="edge"/>
          <c:x val="0.31615700549514802"/>
          <c:y val="3.08347060127946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'T=363K'!$S$5:$S$6</c:f>
              <c:strCache>
                <c:ptCount val="2"/>
                <c:pt idx="0">
                  <c:v>Normal</c:v>
                </c:pt>
                <c:pt idx="1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104390825384969"/>
                  <c:y val="-0.1971826844376726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'T=363K'!$R$7:$R$16</c:f>
              <c:numCache>
                <c:formatCode>0.00</c:formatCode>
                <c:ptCount val="10"/>
                <c:pt idx="0">
                  <c:v>5568</c:v>
                </c:pt>
                <c:pt idx="1">
                  <c:v>7123</c:v>
                </c:pt>
                <c:pt idx="2">
                  <c:v>8476</c:v>
                </c:pt>
                <c:pt idx="3">
                  <c:v>9920</c:v>
                </c:pt>
                <c:pt idx="4">
                  <c:v>11042</c:v>
                </c:pt>
                <c:pt idx="5">
                  <c:v>12457</c:v>
                </c:pt>
                <c:pt idx="6">
                  <c:v>13843</c:v>
                </c:pt>
                <c:pt idx="7">
                  <c:v>15321</c:v>
                </c:pt>
                <c:pt idx="8">
                  <c:v>16455</c:v>
                </c:pt>
                <c:pt idx="9">
                  <c:v>17863</c:v>
                </c:pt>
              </c:numCache>
            </c:numRef>
          </c:xVal>
          <c:yVal>
            <c:numRef>
              <c:f>'T=363K'!$S$7:$S$16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48-4482-B05A-B0543C5B5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1136671"/>
        <c:axId val="1402397487"/>
      </c:scatterChart>
      <c:valAx>
        <c:axId val="1541136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397487"/>
        <c:crosses val="autoZero"/>
        <c:crossBetween val="midCat"/>
      </c:valAx>
      <c:valAx>
        <c:axId val="140239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1136671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ln(</a:t>
            </a:r>
            <a:r>
              <a:rPr lang="el-GR"/>
              <a:t>θ</a:t>
            </a:r>
            <a:r>
              <a:rPr lang="en-US"/>
              <a:t>) vs Stress(1/T)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'Arrehnius Calc'!$L$2</c:f>
              <c:strCache>
                <c:ptCount val="1"/>
                <c:pt idx="0">
                  <c:v>ln theta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7.6449100417160742E-2"/>
                  <c:y val="-0.1291234347048300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'Arrehnius Calc'!$K$3:$K$5</c:f>
              <c:numCache>
                <c:formatCode>General</c:formatCode>
                <c:ptCount val="3"/>
                <c:pt idx="0">
                  <c:v>2.4813895781637717E-3</c:v>
                </c:pt>
                <c:pt idx="1">
                  <c:v>2.5445292620865142E-3</c:v>
                </c:pt>
                <c:pt idx="2">
                  <c:v>2.7548209366391185E-3</c:v>
                </c:pt>
              </c:numCache>
            </c:numRef>
          </c:xVal>
          <c:yVal>
            <c:numRef>
              <c:f>'Arrehnius Calc'!$L$3:$L$5</c:f>
              <c:numCache>
                <c:formatCode>General</c:formatCode>
                <c:ptCount val="3"/>
                <c:pt idx="0">
                  <c:v>8.7419660592152688</c:v>
                </c:pt>
                <c:pt idx="1">
                  <c:v>8.9641458358719373</c:v>
                </c:pt>
                <c:pt idx="2">
                  <c:v>9.4590885522009049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DC-464D-8D7E-7F70A0703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5350703"/>
        <c:axId val="1505353567"/>
      </c:scatterChart>
      <c:valAx>
        <c:axId val="1505350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Stress(1/T)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353567"/>
        <c:crosses val="autoZero"/>
        <c:crossBetween val="midCat"/>
      </c:valAx>
      <c:valAx>
        <c:axId val="1505353567"/>
        <c:scaling>
          <c:orientation val="minMax"/>
          <c:min val="2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ln(</a:t>
                </a:r>
                <a:r>
                  <a:rPr lang="el-GR"/>
                  <a:t>θ</a:t>
                </a:r>
                <a:r>
                  <a:rPr lang="en-US"/>
                  <a:t>) 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350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Exponential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'T=403K'!$M$5:$M$6</c:f>
              <c:strCache>
                <c:ptCount val="2"/>
                <c:pt idx="0">
                  <c:v>Exponential</c:v>
                </c:pt>
                <c:pt idx="1">
                  <c:v>y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0.16875939066042478"/>
                  <c:y val="-0.4041097801446028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'T=403K'!$L$7:$L$16</c:f>
              <c:numCache>
                <c:formatCode>0.000</c:formatCode>
                <c:ptCount val="10"/>
                <c:pt idx="0">
                  <c:v>2724</c:v>
                </c:pt>
                <c:pt idx="1">
                  <c:v>3324</c:v>
                </c:pt>
                <c:pt idx="2">
                  <c:v>3765</c:v>
                </c:pt>
                <c:pt idx="3">
                  <c:v>4457</c:v>
                </c:pt>
                <c:pt idx="4">
                  <c:v>5433</c:v>
                </c:pt>
                <c:pt idx="5">
                  <c:v>6088</c:v>
                </c:pt>
                <c:pt idx="6">
                  <c:v>6822</c:v>
                </c:pt>
                <c:pt idx="7">
                  <c:v>7699</c:v>
                </c:pt>
                <c:pt idx="8">
                  <c:v>8250</c:v>
                </c:pt>
                <c:pt idx="9">
                  <c:v>8542</c:v>
                </c:pt>
              </c:numCache>
            </c:numRef>
          </c:xVal>
          <c:yVal>
            <c:numRef>
              <c:f>'T=403K'!$M$7:$M$16</c:f>
              <c:numCache>
                <c:formatCode>General</c:formatCode>
                <c:ptCount val="10"/>
                <c:pt idx="0">
                  <c:v>6.9679920637989806E-2</c:v>
                </c:pt>
                <c:pt idx="1">
                  <c:v>0.17848278048678884</c:v>
                </c:pt>
                <c:pt idx="2">
                  <c:v>0.30058547728768881</c:v>
                </c:pt>
                <c:pt idx="3">
                  <c:v>0.43969827975040676</c:v>
                </c:pt>
                <c:pt idx="4">
                  <c:v>0.60133963130682244</c:v>
                </c:pt>
                <c:pt idx="5">
                  <c:v>0.79424329743131417</c:v>
                </c:pt>
                <c:pt idx="6">
                  <c:v>1.0334729864971484</c:v>
                </c:pt>
                <c:pt idx="7">
                  <c:v>1.3485540331370438</c:v>
                </c:pt>
                <c:pt idx="8">
                  <c:v>1.8111775550851561</c:v>
                </c:pt>
                <c:pt idx="9">
                  <c:v>2.6984807500860581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F4-4C4C-AD70-18993F8B2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145071"/>
        <c:axId val="1540568879"/>
      </c:scatterChart>
      <c:valAx>
        <c:axId val="1579145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568879"/>
        <c:crosses val="autoZero"/>
        <c:crossBetween val="midCat"/>
      </c:valAx>
      <c:valAx>
        <c:axId val="154056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145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Log Normal</a:t>
            </a:r>
          </a:p>
        </c:rich>
      </c:tx>
      <c:layout>
        <c:manualLayout>
          <c:xMode val="edge"/>
          <c:yMode val="edge"/>
          <c:x val="4.5566124905294401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'T=403K'!$P$5:$P$6</c:f>
              <c:strCache>
                <c:ptCount val="2"/>
                <c:pt idx="0">
                  <c:v>Log Normal</c:v>
                </c:pt>
                <c:pt idx="1">
                  <c:v>y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2341257122101936E-2"/>
                  <c:y val="-0.240521188108724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'T=403K'!$O$7:$O$16</c:f>
              <c:numCache>
                <c:formatCode>General</c:formatCode>
                <c:ptCount val="10"/>
                <c:pt idx="0">
                  <c:v>7.9098566672694028</c:v>
                </c:pt>
                <c:pt idx="1">
                  <c:v>8.1089241559753393</c:v>
                </c:pt>
                <c:pt idx="2">
                  <c:v>8.233503140233994</c:v>
                </c:pt>
                <c:pt idx="3">
                  <c:v>8.4022311729465553</c:v>
                </c:pt>
                <c:pt idx="4">
                  <c:v>8.6002467465515231</c:v>
                </c:pt>
                <c:pt idx="5">
                  <c:v>8.7140748995415223</c:v>
                </c:pt>
                <c:pt idx="6">
                  <c:v>8.8279079629785908</c:v>
                </c:pt>
                <c:pt idx="7">
                  <c:v>8.9488457292780499</c:v>
                </c:pt>
                <c:pt idx="8">
                  <c:v>9.0179684793287258</c:v>
                </c:pt>
                <c:pt idx="9">
                  <c:v>9.0527504514014119</c:v>
                </c:pt>
              </c:numCache>
            </c:numRef>
          </c:xVal>
          <c:yVal>
            <c:numRef>
              <c:f>'T=403K'!$P$7:$P$16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66-44F5-98EA-CCD4859CC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1332495"/>
        <c:axId val="1541151343"/>
      </c:scatterChart>
      <c:valAx>
        <c:axId val="1541332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1151343"/>
        <c:crosses val="autoZero"/>
        <c:crossBetween val="midCat"/>
      </c:valAx>
      <c:valAx>
        <c:axId val="154115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13324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'T=403K'!$S$5:$S$6</c:f>
              <c:strCache>
                <c:ptCount val="2"/>
                <c:pt idx="0">
                  <c:v>Normal</c:v>
                </c:pt>
                <c:pt idx="1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21367975582856702"/>
                  <c:y val="-0.2445714898925538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'T=403K'!$R$7:$R$16</c:f>
              <c:numCache>
                <c:formatCode>0.000</c:formatCode>
                <c:ptCount val="10"/>
                <c:pt idx="0">
                  <c:v>2724</c:v>
                </c:pt>
                <c:pt idx="1">
                  <c:v>3324</c:v>
                </c:pt>
                <c:pt idx="2">
                  <c:v>3765</c:v>
                </c:pt>
                <c:pt idx="3">
                  <c:v>4457</c:v>
                </c:pt>
                <c:pt idx="4">
                  <c:v>5433</c:v>
                </c:pt>
                <c:pt idx="5">
                  <c:v>6088</c:v>
                </c:pt>
                <c:pt idx="6">
                  <c:v>6822</c:v>
                </c:pt>
                <c:pt idx="7">
                  <c:v>7699</c:v>
                </c:pt>
                <c:pt idx="8">
                  <c:v>8250</c:v>
                </c:pt>
                <c:pt idx="9">
                  <c:v>8542</c:v>
                </c:pt>
              </c:numCache>
            </c:numRef>
          </c:xVal>
          <c:yVal>
            <c:numRef>
              <c:f>'T=403K'!$S$7:$S$16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7C-44E6-B5C4-FE9CC9D22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7442111"/>
        <c:axId val="1623704335"/>
      </c:scatterChart>
      <c:valAx>
        <c:axId val="12274421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704335"/>
        <c:crosses val="autoZero"/>
        <c:crossBetween val="midCat"/>
      </c:valAx>
      <c:valAx>
        <c:axId val="1623704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442111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Weibull</a:t>
            </a:r>
          </a:p>
        </c:rich>
      </c:tx>
      <c:layout>
        <c:manualLayout>
          <c:xMode val="edge"/>
          <c:yMode val="edge"/>
          <c:x val="0.11274567406459088"/>
          <c:y val="2.5851772652997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'T=393K'!$J$6</c:f>
              <c:strCache>
                <c:ptCount val="1"/>
                <c:pt idx="0">
                  <c:v>y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306965313193855"/>
                  <c:y val="-0.1806925996204933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'T=393K'!$I$7:$I$16</c:f>
              <c:numCache>
                <c:formatCode>General</c:formatCode>
                <c:ptCount val="10"/>
                <c:pt idx="0">
                  <c:v>8.0136741428326843</c:v>
                </c:pt>
                <c:pt idx="1">
                  <c:v>8.1961611392829017</c:v>
                </c:pt>
                <c:pt idx="2">
                  <c:v>8.5083542427490322</c:v>
                </c:pt>
                <c:pt idx="3">
                  <c:v>8.5971128145921103</c:v>
                </c:pt>
                <c:pt idx="4">
                  <c:v>8.7966414589409148</c:v>
                </c:pt>
                <c:pt idx="5">
                  <c:v>8.8832242302789943</c:v>
                </c:pt>
                <c:pt idx="6">
                  <c:v>9.0290582747568902</c:v>
                </c:pt>
                <c:pt idx="7">
                  <c:v>9.113388845899733</c:v>
                </c:pt>
                <c:pt idx="8">
                  <c:v>9.2637863476818083</c:v>
                </c:pt>
                <c:pt idx="9">
                  <c:v>9.3370611247553388</c:v>
                </c:pt>
              </c:numCache>
            </c:numRef>
          </c:xVal>
          <c:yVal>
            <c:numRef>
              <c:f>'T=393K'!$J$7:$J$16</c:f>
              <c:numCache>
                <c:formatCode>General</c:formatCode>
                <c:ptCount val="10"/>
                <c:pt idx="0">
                  <c:v>-2.6638430853881681</c:v>
                </c:pt>
                <c:pt idx="1">
                  <c:v>-1.7232631502768936</c:v>
                </c:pt>
                <c:pt idx="2">
                  <c:v>-1.2020231152465501</c:v>
                </c:pt>
                <c:pt idx="3">
                  <c:v>-0.82166651512868705</c:v>
                </c:pt>
                <c:pt idx="4">
                  <c:v>-0.50859539373414853</c:v>
                </c:pt>
                <c:pt idx="5">
                  <c:v>-0.23036544473331988</c:v>
                </c:pt>
                <c:pt idx="6">
                  <c:v>3.2924961914339322E-2</c:v>
                </c:pt>
                <c:pt idx="7">
                  <c:v>0.29903293186204805</c:v>
                </c:pt>
                <c:pt idx="8">
                  <c:v>0.59397721666038561</c:v>
                </c:pt>
                <c:pt idx="9">
                  <c:v>0.99268892949027088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B7-4F37-B726-77CA63BFC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52175"/>
        <c:axId val="86569247"/>
      </c:scatterChart>
      <c:valAx>
        <c:axId val="31352175"/>
        <c:scaling>
          <c:orientation val="minMax"/>
          <c:min val="2.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69247"/>
        <c:crosses val="autoZero"/>
        <c:crossBetween val="midCat"/>
      </c:valAx>
      <c:valAx>
        <c:axId val="86569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52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Exponential</a:t>
            </a:r>
          </a:p>
        </c:rich>
      </c:tx>
      <c:layout>
        <c:manualLayout>
          <c:xMode val="edge"/>
          <c:yMode val="edge"/>
          <c:x val="0.2521580861248891"/>
          <c:y val="2.90832442346221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'T=393K'!$M$6</c:f>
              <c:strCache>
                <c:ptCount val="1"/>
                <c:pt idx="0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7.748772579898101E-3"/>
                  <c:y val="-0.4683592155147273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'T=393K'!$L$7:$L$16</c:f>
              <c:numCache>
                <c:formatCode>0.00</c:formatCode>
                <c:ptCount val="10"/>
                <c:pt idx="0">
                  <c:v>3022</c:v>
                </c:pt>
                <c:pt idx="1">
                  <c:v>3627</c:v>
                </c:pt>
                <c:pt idx="2">
                  <c:v>4956</c:v>
                </c:pt>
                <c:pt idx="3">
                  <c:v>5416</c:v>
                </c:pt>
                <c:pt idx="4">
                  <c:v>6612</c:v>
                </c:pt>
                <c:pt idx="5">
                  <c:v>7210</c:v>
                </c:pt>
                <c:pt idx="6">
                  <c:v>8342</c:v>
                </c:pt>
                <c:pt idx="7">
                  <c:v>9076</c:v>
                </c:pt>
                <c:pt idx="8">
                  <c:v>10549</c:v>
                </c:pt>
                <c:pt idx="9">
                  <c:v>11351</c:v>
                </c:pt>
              </c:numCache>
            </c:numRef>
          </c:xVal>
          <c:yVal>
            <c:numRef>
              <c:f>'T=393K'!$M$7:$M$16</c:f>
              <c:numCache>
                <c:formatCode>General</c:formatCode>
                <c:ptCount val="10"/>
                <c:pt idx="0">
                  <c:v>6.9679920637989806E-2</c:v>
                </c:pt>
                <c:pt idx="1">
                  <c:v>0.17848278048678884</c:v>
                </c:pt>
                <c:pt idx="2">
                  <c:v>0.30058547728768881</c:v>
                </c:pt>
                <c:pt idx="3">
                  <c:v>0.43969827975040676</c:v>
                </c:pt>
                <c:pt idx="4">
                  <c:v>0.60133963130682244</c:v>
                </c:pt>
                <c:pt idx="5">
                  <c:v>0.79424329743131417</c:v>
                </c:pt>
                <c:pt idx="6">
                  <c:v>1.0334729864971484</c:v>
                </c:pt>
                <c:pt idx="7">
                  <c:v>1.3485540331370438</c:v>
                </c:pt>
                <c:pt idx="8">
                  <c:v>1.8111775550851561</c:v>
                </c:pt>
                <c:pt idx="9">
                  <c:v>2.6984807500860581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0C-402E-A376-78673C29C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50351"/>
        <c:axId val="50652431"/>
      </c:scatterChart>
      <c:valAx>
        <c:axId val="50650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52431"/>
        <c:crosses val="autoZero"/>
        <c:crossBetween val="midCat"/>
      </c:valAx>
      <c:valAx>
        <c:axId val="5065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50351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Log Normal</a:t>
            </a:r>
          </a:p>
        </c:rich>
      </c:tx>
      <c:layout>
        <c:manualLayout>
          <c:xMode val="edge"/>
          <c:yMode val="edge"/>
          <c:x val="0.2579360067479317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37224694739244"/>
          <c:y val="0.11848555714666262"/>
          <c:w val="0.8322091088728325"/>
          <c:h val="0.82449116052536953"/>
        </c:manualLayout>
      </c:layout>
      <c:scatterChart>
        <c:scatterStyle val="lineMarker"/>
        <c:varyColors val="0"/>
        <c:ser>
          <c:idx val="0"/>
          <c:order val="0"/>
          <c:tx>
            <c:strRef>
              <c:f>'T=393K'!$P$6</c:f>
              <c:strCache>
                <c:ptCount val="1"/>
                <c:pt idx="0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1944090463990125E-2"/>
                  <c:y val="-0.27067038495188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'T=393K'!$O$7:$O$16</c:f>
              <c:numCache>
                <c:formatCode>General</c:formatCode>
                <c:ptCount val="10"/>
                <c:pt idx="0">
                  <c:v>8.0136741428326843</c:v>
                </c:pt>
                <c:pt idx="1">
                  <c:v>8.1961611392829017</c:v>
                </c:pt>
                <c:pt idx="2">
                  <c:v>8.5083542427490322</c:v>
                </c:pt>
                <c:pt idx="3">
                  <c:v>8.5971128145921103</c:v>
                </c:pt>
                <c:pt idx="4">
                  <c:v>8.7966414589409148</c:v>
                </c:pt>
                <c:pt idx="5">
                  <c:v>8.8832242302789943</c:v>
                </c:pt>
                <c:pt idx="6">
                  <c:v>9.0290582747568902</c:v>
                </c:pt>
                <c:pt idx="7">
                  <c:v>9.113388845899733</c:v>
                </c:pt>
                <c:pt idx="8">
                  <c:v>9.2637863476818083</c:v>
                </c:pt>
                <c:pt idx="9">
                  <c:v>9.3370611247553388</c:v>
                </c:pt>
              </c:numCache>
            </c:numRef>
          </c:xVal>
          <c:yVal>
            <c:numRef>
              <c:f>'T=393K'!$P$7:$P$16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F3-43A7-9F0D-945321B1A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8166624"/>
        <c:axId val="54875135"/>
      </c:scatterChart>
      <c:valAx>
        <c:axId val="184816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75135"/>
        <c:crosses val="autoZero"/>
        <c:crossBetween val="midCat"/>
      </c:valAx>
      <c:valAx>
        <c:axId val="5487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16662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'T=393K'!$S$6</c:f>
              <c:strCache>
                <c:ptCount val="1"/>
                <c:pt idx="0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24848955736203"/>
                  <c:y val="-0.260939417981497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'T=393K'!$R$7:$R$16</c:f>
              <c:numCache>
                <c:formatCode>0.00</c:formatCode>
                <c:ptCount val="10"/>
                <c:pt idx="0">
                  <c:v>3022</c:v>
                </c:pt>
                <c:pt idx="1">
                  <c:v>3627</c:v>
                </c:pt>
                <c:pt idx="2">
                  <c:v>4956</c:v>
                </c:pt>
                <c:pt idx="3">
                  <c:v>5416</c:v>
                </c:pt>
                <c:pt idx="4">
                  <c:v>6612</c:v>
                </c:pt>
                <c:pt idx="5">
                  <c:v>7210</c:v>
                </c:pt>
                <c:pt idx="6">
                  <c:v>8342</c:v>
                </c:pt>
                <c:pt idx="7">
                  <c:v>9076</c:v>
                </c:pt>
                <c:pt idx="8">
                  <c:v>10549</c:v>
                </c:pt>
                <c:pt idx="9">
                  <c:v>11351</c:v>
                </c:pt>
              </c:numCache>
            </c:numRef>
          </c:xVal>
          <c:yVal>
            <c:numRef>
              <c:f>'T=393K'!$S$7:$S$16</c:f>
              <c:numCache>
                <c:formatCode>General</c:formatCode>
                <c:ptCount val="10"/>
                <c:pt idx="0">
                  <c:v>-1.4961468762163621</c:v>
                </c:pt>
                <c:pt idx="1">
                  <c:v>-0.9803303522249297</c:v>
                </c:pt>
                <c:pt idx="2">
                  <c:v>-0.64453160610661309</c:v>
                </c:pt>
                <c:pt idx="3">
                  <c:v>-0.36979067802381937</c:v>
                </c:pt>
                <c:pt idx="4">
                  <c:v>-0.12080416150268274</c:v>
                </c:pt>
                <c:pt idx="5">
                  <c:v>0.12080416150268287</c:v>
                </c:pt>
                <c:pt idx="6">
                  <c:v>0.3697906780238196</c:v>
                </c:pt>
                <c:pt idx="7">
                  <c:v>0.64453160610661364</c:v>
                </c:pt>
                <c:pt idx="8">
                  <c:v>0.98033035222492937</c:v>
                </c:pt>
                <c:pt idx="9">
                  <c:v>1.4961468762163617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17-4ACE-A4AE-FD9837649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8203968"/>
        <c:axId val="55068319"/>
      </c:scatterChart>
      <c:valAx>
        <c:axId val="1848203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8319"/>
        <c:crosses val="autoZero"/>
        <c:crossBetween val="midCat"/>
      </c:valAx>
      <c:valAx>
        <c:axId val="55068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20396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Weibull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'T=363K'!$J$5:$J$6</c:f>
              <c:strCache>
                <c:ptCount val="2"/>
                <c:pt idx="0">
                  <c:v>Weibull</c:v>
                </c:pt>
                <c:pt idx="1">
                  <c:v>y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5513235000848635"/>
                  <c:y val="-0.203108541485677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'T=363K'!$I$7:$I$16</c:f>
              <c:numCache>
                <c:formatCode>General</c:formatCode>
                <c:ptCount val="10"/>
                <c:pt idx="0">
                  <c:v>8.6247912020142561</c:v>
                </c:pt>
                <c:pt idx="1">
                  <c:v>8.8710842639783536</c:v>
                </c:pt>
                <c:pt idx="2">
                  <c:v>9.0449939193881903</c:v>
                </c:pt>
                <c:pt idx="3">
                  <c:v>9.2023082002789192</c:v>
                </c:pt>
                <c:pt idx="4">
                  <c:v>9.3094614628439896</c:v>
                </c:pt>
                <c:pt idx="5">
                  <c:v>9.430037992886092</c:v>
                </c:pt>
                <c:pt idx="6">
                  <c:v>9.5355349686877346</c:v>
                </c:pt>
                <c:pt idx="7">
                  <c:v>9.6369797153157535</c:v>
                </c:pt>
                <c:pt idx="8">
                  <c:v>9.7083846613774405</c:v>
                </c:pt>
                <c:pt idx="9">
                  <c:v>9.7904868134488847</c:v>
                </c:pt>
              </c:numCache>
            </c:numRef>
          </c:xVal>
          <c:yVal>
            <c:numRef>
              <c:f>'T=363K'!$J$7:$J$16</c:f>
              <c:numCache>
                <c:formatCode>General</c:formatCode>
                <c:ptCount val="10"/>
                <c:pt idx="0">
                  <c:v>-2.6638430853881681</c:v>
                </c:pt>
                <c:pt idx="1">
                  <c:v>-1.7232631502768936</c:v>
                </c:pt>
                <c:pt idx="2">
                  <c:v>-1.2020231152465501</c:v>
                </c:pt>
                <c:pt idx="3">
                  <c:v>-0.82166651512868705</c:v>
                </c:pt>
                <c:pt idx="4">
                  <c:v>-0.50859539373414853</c:v>
                </c:pt>
                <c:pt idx="5">
                  <c:v>-0.23036544473331988</c:v>
                </c:pt>
                <c:pt idx="6">
                  <c:v>3.2924961914339322E-2</c:v>
                </c:pt>
                <c:pt idx="7">
                  <c:v>0.29903293186204805</c:v>
                </c:pt>
                <c:pt idx="8">
                  <c:v>0.59397721666038561</c:v>
                </c:pt>
                <c:pt idx="9">
                  <c:v>0.99268892949027088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13-4AC5-AB38-8113C310E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6996511"/>
        <c:axId val="1624016511"/>
      </c:scatterChart>
      <c:valAx>
        <c:axId val="1226996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016511"/>
        <c:crosses val="autoZero"/>
        <c:crossBetween val="midCat"/>
      </c:valAx>
      <c:valAx>
        <c:axId val="162401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996511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82D2F">
                <a:alpha val="100000"/>
              </a:srgbClr>
            </a:gs>
            <a:gs pos="100000">
              <a:srgbClr val="28949C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348756" y="2426287"/>
            <a:ext cx="2711833" cy="197291"/>
            <a:chOff x="0" y="0"/>
            <a:chExt cx="952142" cy="69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0388194" y="1971777"/>
            <a:ext cx="2711833" cy="197291"/>
            <a:chOff x="0" y="0"/>
            <a:chExt cx="952142" cy="69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8305" y="7673612"/>
            <a:ext cx="2669433" cy="194207"/>
            <a:chOff x="0" y="0"/>
            <a:chExt cx="952142" cy="69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93848" y="8121016"/>
            <a:ext cx="2669433" cy="194207"/>
            <a:chOff x="0" y="0"/>
            <a:chExt cx="952142" cy="69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2142" cy="69270"/>
            </a:xfrm>
            <a:custGeom>
              <a:avLst/>
              <a:gdLst/>
              <a:ahLst/>
              <a:cxnLst/>
              <a:rect l="l" t="t" r="r" b="b"/>
              <a:pathLst>
                <a:path w="952142" h="69270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81200" y="4140205"/>
            <a:ext cx="14867605" cy="160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23"/>
              </a:lnSpc>
              <a:spcBef>
                <a:spcPct val="0"/>
              </a:spcBef>
            </a:pPr>
            <a:r>
              <a:rPr lang="en-US" sz="672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RELIABILITY ASSESSMENT OF JQC‑3FC (T73) SPDT RELAY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F19263D-390B-5334-4251-31C6B441A691}"/>
              </a:ext>
            </a:extLst>
          </p:cNvPr>
          <p:cNvSpPr txBox="1"/>
          <p:nvPr/>
        </p:nvSpPr>
        <p:spPr>
          <a:xfrm>
            <a:off x="10388194" y="6002176"/>
            <a:ext cx="7776047" cy="3917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PRESENTED BY – </a:t>
            </a:r>
          </a:p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LT CDR ARAVIND MANIKANDAN (25RE61D01)</a:t>
            </a:r>
          </a:p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KADIMI TARUN (25RE61R05)</a:t>
            </a:r>
          </a:p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SUTAMA SARKAR (25RE61R07)</a:t>
            </a: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EBDAF8E-94DE-DB10-E2F7-D7665FDEF2C9}"/>
              </a:ext>
            </a:extLst>
          </p:cNvPr>
          <p:cNvSpPr/>
          <p:nvPr/>
        </p:nvSpPr>
        <p:spPr>
          <a:xfrm>
            <a:off x="7863281" y="1003334"/>
            <a:ext cx="2271319" cy="2232688"/>
          </a:xfrm>
          <a:custGeom>
            <a:avLst/>
            <a:gdLst/>
            <a:ahLst/>
            <a:cxnLst/>
            <a:rect l="l" t="t" r="r" b="b"/>
            <a:pathLst>
              <a:path w="3201901" h="3556355">
                <a:moveTo>
                  <a:pt x="0" y="0"/>
                </a:moveTo>
                <a:lnTo>
                  <a:pt x="3201901" y="0"/>
                </a:lnTo>
                <a:lnTo>
                  <a:pt x="3201901" y="3556355"/>
                </a:lnTo>
                <a:lnTo>
                  <a:pt x="0" y="3556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6890CC9-3B79-69F6-ACC4-E4E081E5C3A2}"/>
              </a:ext>
            </a:extLst>
          </p:cNvPr>
          <p:cNvSpPr txBox="1"/>
          <p:nvPr/>
        </p:nvSpPr>
        <p:spPr>
          <a:xfrm>
            <a:off x="360281" y="8052022"/>
            <a:ext cx="7776047" cy="1865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RELIABILITY TESTING LABORATORY</a:t>
            </a:r>
          </a:p>
          <a:p>
            <a:pPr algn="l">
              <a:lnSpc>
                <a:spcPts val="7985"/>
              </a:lnSpc>
            </a:pPr>
            <a:r>
              <a:rPr lang="en-US" sz="2400" spc="217" dirty="0">
                <a:solidFill>
                  <a:srgbClr val="FFFFFF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AUTUMN SEMESTER 2025-26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F65EF-4F63-BFB3-08EB-E577B2CFFC77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34592" y="692880"/>
            <a:ext cx="8271408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LSE of Failures Observed at 363K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2100" y="7793764"/>
            <a:ext cx="11786832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can be observed from the above figures that the coefficient of correlation is higher and closest to 1 for Weibull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23E32-2FCD-31C8-8015-8E8D8A530DBC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10</a:t>
            </a:fld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6A6EC57-3D97-2A71-E8E2-FF73C6239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780743"/>
              </p:ext>
            </p:extLst>
          </p:nvPr>
        </p:nvGraphicFramePr>
        <p:xfrm>
          <a:off x="512100" y="2324100"/>
          <a:ext cx="3906271" cy="3705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3EAC296-C608-6943-A168-1F6769AB1A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130721"/>
              </p:ext>
            </p:extLst>
          </p:nvPr>
        </p:nvGraphicFramePr>
        <p:xfrm>
          <a:off x="4724400" y="2324100"/>
          <a:ext cx="4063175" cy="3705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8323A8A-B45F-C7E4-E5CD-B10E2F624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262135"/>
              </p:ext>
            </p:extLst>
          </p:nvPr>
        </p:nvGraphicFramePr>
        <p:xfrm>
          <a:off x="9093604" y="2353056"/>
          <a:ext cx="4419600" cy="370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733D5C2-64E8-DFAC-A15A-CC3D2E553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73339"/>
              </p:ext>
            </p:extLst>
          </p:nvPr>
        </p:nvGraphicFramePr>
        <p:xfrm>
          <a:off x="13819233" y="2353057"/>
          <a:ext cx="4061947" cy="3706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910" y="240462"/>
            <a:ext cx="16405390" cy="1318982"/>
            <a:chOff x="0" y="0"/>
            <a:chExt cx="5568102" cy="447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68102" cy="447671"/>
            </a:xfrm>
            <a:custGeom>
              <a:avLst/>
              <a:gdLst/>
              <a:ahLst/>
              <a:cxnLst/>
              <a:rect l="l" t="t" r="r" b="b"/>
              <a:pathLst>
                <a:path w="5568102" h="447671">
                  <a:moveTo>
                    <a:pt x="4247" y="0"/>
                  </a:moveTo>
                  <a:lnTo>
                    <a:pt x="5563855" y="0"/>
                  </a:lnTo>
                  <a:cubicBezTo>
                    <a:pt x="5564982" y="0"/>
                    <a:pt x="5566062" y="447"/>
                    <a:pt x="5566858" y="1244"/>
                  </a:cubicBezTo>
                  <a:cubicBezTo>
                    <a:pt x="5567655" y="2040"/>
                    <a:pt x="5568102" y="3121"/>
                    <a:pt x="5568102" y="4247"/>
                  </a:cubicBezTo>
                  <a:lnTo>
                    <a:pt x="5568102" y="443424"/>
                  </a:lnTo>
                  <a:cubicBezTo>
                    <a:pt x="5568102" y="444551"/>
                    <a:pt x="5567655" y="445631"/>
                    <a:pt x="5566858" y="446427"/>
                  </a:cubicBezTo>
                  <a:cubicBezTo>
                    <a:pt x="5566062" y="447224"/>
                    <a:pt x="5564982" y="447671"/>
                    <a:pt x="5563855" y="447671"/>
                  </a:cubicBezTo>
                  <a:lnTo>
                    <a:pt x="4247" y="447671"/>
                  </a:lnTo>
                  <a:cubicBezTo>
                    <a:pt x="3121" y="447671"/>
                    <a:pt x="2040" y="447224"/>
                    <a:pt x="1244" y="446427"/>
                  </a:cubicBezTo>
                  <a:cubicBezTo>
                    <a:pt x="447" y="445631"/>
                    <a:pt x="0" y="444551"/>
                    <a:pt x="0" y="443424"/>
                  </a:cubicBezTo>
                  <a:lnTo>
                    <a:pt x="0" y="4247"/>
                  </a:lnTo>
                  <a:cubicBezTo>
                    <a:pt x="0" y="3121"/>
                    <a:pt x="447" y="2040"/>
                    <a:pt x="1244" y="1244"/>
                  </a:cubicBezTo>
                  <a:cubicBezTo>
                    <a:pt x="2040" y="447"/>
                    <a:pt x="3121" y="0"/>
                    <a:pt x="42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68102" cy="495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0417" y="402113"/>
            <a:ext cx="15204728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Weibull Distribution Parameters for Failures at different Temperatures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560" y="1732829"/>
            <a:ext cx="8281988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Shape and Scale Parameter for Test Temperatures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36D263-857F-CEDC-98D7-A8E48AE00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631410"/>
              </p:ext>
            </p:extLst>
          </p:nvPr>
        </p:nvGraphicFramePr>
        <p:xfrm>
          <a:off x="853910" y="3461431"/>
          <a:ext cx="15757690" cy="4730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67192">
                  <a:extLst>
                    <a:ext uri="{9D8B030D-6E8A-4147-A177-3AD203B41FA5}">
                      <a16:colId xmlns:a16="http://schemas.microsoft.com/office/drawing/2014/main" val="2922930179"/>
                    </a:ext>
                  </a:extLst>
                </a:gridCol>
                <a:gridCol w="5380047">
                  <a:extLst>
                    <a:ext uri="{9D8B030D-6E8A-4147-A177-3AD203B41FA5}">
                      <a16:colId xmlns:a16="http://schemas.microsoft.com/office/drawing/2014/main" val="2971450874"/>
                    </a:ext>
                  </a:extLst>
                </a:gridCol>
                <a:gridCol w="5010451">
                  <a:extLst>
                    <a:ext uri="{9D8B030D-6E8A-4147-A177-3AD203B41FA5}">
                      <a16:colId xmlns:a16="http://schemas.microsoft.com/office/drawing/2014/main" val="3515395553"/>
                    </a:ext>
                  </a:extLst>
                </a:gridCol>
              </a:tblGrid>
              <a:tr h="20785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400" kern="100">
                          <a:effectLst/>
                        </a:rPr>
                        <a:t>Temperature</a:t>
                      </a:r>
                    </a:p>
                    <a:p>
                      <a:pPr algn="ctr">
                        <a:buNone/>
                      </a:pPr>
                      <a:r>
                        <a:rPr lang="en-IN" sz="4400" kern="100">
                          <a:effectLst/>
                        </a:rPr>
                        <a:t>(in K)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400" kern="100">
                          <a:effectLst/>
                        </a:rPr>
                        <a:t>Shape Parameter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400" kern="100" dirty="0">
                          <a:effectLst/>
                        </a:rPr>
                        <a:t>Scale Parameter</a:t>
                      </a:r>
                    </a:p>
                    <a:p>
                      <a:pPr algn="ctr">
                        <a:buNone/>
                      </a:pPr>
                      <a:r>
                        <a:rPr lang="en-IN" sz="4400" kern="100" dirty="0">
                          <a:effectLst/>
                        </a:rPr>
                        <a:t>(in </a:t>
                      </a:r>
                      <a:r>
                        <a:rPr lang="en-IN" sz="4400" kern="100" dirty="0" smtClean="0">
                          <a:effectLst/>
                        </a:rPr>
                        <a:t>cycles)</a:t>
                      </a:r>
                      <a:endParaRPr lang="en-IN" sz="4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898804"/>
                  </a:ext>
                </a:extLst>
              </a:tr>
              <a:tr h="88383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4400" kern="100">
                          <a:effectLst/>
                        </a:rPr>
                        <a:t>403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4400" kern="100" dirty="0" smtClean="0">
                          <a:effectLst/>
                          <a:latin typeface="+mn-lt"/>
                          <a:ea typeface="+mn-ea"/>
                        </a:rPr>
                        <a:t>2.734</a:t>
                      </a:r>
                      <a:endParaRPr lang="en-IN" sz="4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4400" kern="100" dirty="0" smtClean="0">
                          <a:effectLst/>
                          <a:latin typeface="+mn-lt"/>
                          <a:ea typeface="+mn-ea"/>
                        </a:rPr>
                        <a:t>6456.61379</a:t>
                      </a:r>
                      <a:endParaRPr lang="en-IN" sz="4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646756"/>
                  </a:ext>
                </a:extLst>
              </a:tr>
              <a:tr h="88383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4400" kern="100">
                          <a:effectLst/>
                        </a:rPr>
                        <a:t>393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4400" kern="100">
                          <a:effectLst/>
                        </a:rPr>
                        <a:t>2.499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4400" kern="100" dirty="0" smtClean="0">
                          <a:effectLst/>
                          <a:latin typeface="+mn-lt"/>
                          <a:ea typeface="+mn-ea"/>
                        </a:rPr>
                        <a:t>7967.11698</a:t>
                      </a:r>
                      <a:endParaRPr lang="en-IN" sz="4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508476"/>
                  </a:ext>
                </a:extLst>
              </a:tr>
              <a:tr h="88383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4400" kern="100">
                          <a:effectLst/>
                        </a:rPr>
                        <a:t>363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4400" kern="100">
                          <a:effectLst/>
                        </a:rPr>
                        <a:t>2.917</a:t>
                      </a:r>
                      <a:endParaRPr lang="en-IN" sz="4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4400" kern="100" dirty="0" smtClean="0">
                          <a:effectLst/>
                          <a:latin typeface="+mn-lt"/>
                          <a:ea typeface="+mn-ea"/>
                        </a:rPr>
                        <a:t>13289.6164</a:t>
                      </a:r>
                      <a:endParaRPr lang="en-IN" sz="4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6972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03BA34-5F35-A35F-D13D-1B42EA820869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11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3639" y="1028700"/>
            <a:ext cx="7733149" cy="4642875"/>
          </a:xfrm>
          <a:custGeom>
            <a:avLst/>
            <a:gdLst/>
            <a:ahLst/>
            <a:cxnLst/>
            <a:rect l="l" t="t" r="r" b="b"/>
            <a:pathLst>
              <a:path w="7733149" h="4642875">
                <a:moveTo>
                  <a:pt x="0" y="0"/>
                </a:moveTo>
                <a:lnTo>
                  <a:pt x="7733148" y="0"/>
                </a:lnTo>
                <a:lnTo>
                  <a:pt x="7733148" y="4642875"/>
                </a:lnTo>
                <a:lnTo>
                  <a:pt x="0" y="4642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43015" y="3007523"/>
            <a:ext cx="8968021" cy="4918270"/>
          </a:xfrm>
          <a:custGeom>
            <a:avLst/>
            <a:gdLst/>
            <a:ahLst/>
            <a:cxnLst/>
            <a:rect l="l" t="t" r="r" b="b"/>
            <a:pathLst>
              <a:path w="8968021" h="4918270">
                <a:moveTo>
                  <a:pt x="0" y="0"/>
                </a:moveTo>
                <a:lnTo>
                  <a:pt x="8968021" y="0"/>
                </a:lnTo>
                <a:lnTo>
                  <a:pt x="8968021" y="4918269"/>
                </a:lnTo>
                <a:lnTo>
                  <a:pt x="0" y="491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3639" y="5883208"/>
            <a:ext cx="7941331" cy="18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Failure CDF </a:t>
            </a:r>
            <a:r>
              <a:rPr lang="en-US" sz="2606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 vs TTF( </a:t>
            </a:r>
            <a:r>
              <a:rPr lang="en-US" sz="2606" b="1" dirty="0" err="1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hrs</a:t>
            </a:r>
            <a:r>
              <a:rPr lang="en-US" sz="2606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)  </a:t>
            </a:r>
            <a:r>
              <a:rPr lang="en-US" sz="260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different Test</a:t>
            </a:r>
          </a:p>
          <a:p>
            <a:pPr algn="ctr">
              <a:lnSpc>
                <a:spcPts val="3649"/>
              </a:lnSpc>
            </a:pPr>
            <a:r>
              <a:rPr lang="en-US" sz="260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6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Temperatures </a:t>
            </a:r>
            <a:endParaRPr lang="en-US" sz="2606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649"/>
              </a:lnSpc>
            </a:pPr>
            <a:endParaRPr lang="en-US" sz="2606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649"/>
              </a:lnSpc>
            </a:pPr>
            <a:endParaRPr lang="en-US" sz="2606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92066" y="8182901"/>
            <a:ext cx="794508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1"/>
              </a:lnSpc>
            </a:pPr>
            <a:r>
              <a:rPr lang="en-US" sz="31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Reliability </a:t>
            </a:r>
            <a:r>
              <a:rPr lang="en-US" sz="31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 vs TTF( </a:t>
            </a:r>
            <a:r>
              <a:rPr lang="en-US" sz="3100" b="1" dirty="0" err="1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hrs</a:t>
            </a:r>
            <a:r>
              <a:rPr lang="en-US" sz="31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)  </a:t>
            </a:r>
            <a:r>
              <a:rPr lang="en-US" sz="31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different Test Temperatures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6A632-4F95-38AA-F86A-B648FDC18FA7}"/>
              </a:ext>
            </a:extLst>
          </p:cNvPr>
          <p:cNvSpPr txBox="1"/>
          <p:nvPr/>
        </p:nvSpPr>
        <p:spPr>
          <a:xfrm>
            <a:off x="17297400" y="9486900"/>
            <a:ext cx="68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12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201488"/>
            <a:ext cx="18288001" cy="1565564"/>
            <a:chOff x="0" y="0"/>
            <a:chExt cx="4959129" cy="4123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9129" cy="412330"/>
            </a:xfrm>
            <a:custGeom>
              <a:avLst/>
              <a:gdLst/>
              <a:ahLst/>
              <a:cxnLst/>
              <a:rect l="l" t="t" r="r" b="b"/>
              <a:pathLst>
                <a:path w="4959129" h="412330">
                  <a:moveTo>
                    <a:pt x="0" y="0"/>
                  </a:moveTo>
                  <a:lnTo>
                    <a:pt x="4959129" y="0"/>
                  </a:lnTo>
                  <a:lnTo>
                    <a:pt x="4959129" y="412330"/>
                  </a:lnTo>
                  <a:lnTo>
                    <a:pt x="0" y="412330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59129" cy="479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" y="8817696"/>
            <a:ext cx="18288002" cy="1565564"/>
            <a:chOff x="0" y="0"/>
            <a:chExt cx="4959129" cy="4123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9129" cy="412330"/>
            </a:xfrm>
            <a:custGeom>
              <a:avLst/>
              <a:gdLst/>
              <a:ahLst/>
              <a:cxnLst/>
              <a:rect l="l" t="t" r="r" b="b"/>
              <a:pathLst>
                <a:path w="4959129" h="412330">
                  <a:moveTo>
                    <a:pt x="0" y="0"/>
                  </a:moveTo>
                  <a:lnTo>
                    <a:pt x="4959129" y="0"/>
                  </a:lnTo>
                  <a:lnTo>
                    <a:pt x="4959129" y="412330"/>
                  </a:lnTo>
                  <a:lnTo>
                    <a:pt x="0" y="412330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59129" cy="479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06000" y="3725589"/>
            <a:ext cx="4395445" cy="1923007"/>
          </a:xfrm>
          <a:custGeom>
            <a:avLst/>
            <a:gdLst/>
            <a:ahLst/>
            <a:cxnLst/>
            <a:rect l="l" t="t" r="r" b="b"/>
            <a:pathLst>
              <a:path w="4395445" h="1923007">
                <a:moveTo>
                  <a:pt x="0" y="0"/>
                </a:moveTo>
                <a:lnTo>
                  <a:pt x="4395445" y="0"/>
                </a:lnTo>
                <a:lnTo>
                  <a:pt x="4395445" y="1923007"/>
                </a:lnTo>
                <a:lnTo>
                  <a:pt x="0" y="1923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620000" y="6309274"/>
            <a:ext cx="5086433" cy="1360325"/>
          </a:xfrm>
          <a:custGeom>
            <a:avLst/>
            <a:gdLst/>
            <a:ahLst/>
            <a:cxnLst/>
            <a:rect l="l" t="t" r="r" b="b"/>
            <a:pathLst>
              <a:path w="5086433" h="1360325">
                <a:moveTo>
                  <a:pt x="0" y="0"/>
                </a:moveTo>
                <a:lnTo>
                  <a:pt x="5086433" y="0"/>
                </a:lnTo>
                <a:lnTo>
                  <a:pt x="5086433" y="1360326"/>
                </a:lnTo>
                <a:lnTo>
                  <a:pt x="0" y="1360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2689" y="252169"/>
            <a:ext cx="12147325" cy="65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Determination of Acceleration Factor Graphically.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/>
              <p:cNvSpPr txBox="1"/>
              <p:nvPr/>
            </p:nvSpPr>
            <p:spPr>
              <a:xfrm>
                <a:off x="332688" y="1963079"/>
                <a:ext cx="13002311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843"/>
                  </a:lnSpc>
                  <a:spcBef>
                    <a:spcPct val="0"/>
                  </a:spcBef>
                </a:pPr>
                <a:r>
                  <a:rPr lang="en-US" sz="3459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Averaging of Shape Parameter.</a:t>
                </a:r>
              </a:p>
              <a:p>
                <a:pPr>
                  <a:lnSpc>
                    <a:spcPts val="4843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459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𝛽</m:t>
                    </m:r>
                  </m:oMath>
                </a14:m>
                <a:r>
                  <a:rPr lang="en-US" sz="3459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(average) = (</a:t>
                </a:r>
                <a14:m>
                  <m:oMath xmlns:m="http://schemas.openxmlformats.org/officeDocument/2006/math"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𝛽</m:t>
                    </m:r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 </m:t>
                    </m:r>
                  </m:oMath>
                </a14:m>
                <a:r>
                  <a:rPr lang="en-US" sz="3459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403K + </a:t>
                </a:r>
                <a14:m>
                  <m:oMath xmlns:m="http://schemas.openxmlformats.org/officeDocument/2006/math"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𝛽</m:t>
                    </m:r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 </m:t>
                    </m:r>
                  </m:oMath>
                </a14:m>
                <a:r>
                  <a:rPr lang="en-US" sz="3459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393K + </a:t>
                </a:r>
                <a14:m>
                  <m:oMath xmlns:m="http://schemas.openxmlformats.org/officeDocument/2006/math"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𝛽</m:t>
                    </m:r>
                    <m:r>
                      <a:rPr lang="en-US" sz="3459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unito"/>
                        <a:sym typeface="Nunito"/>
                      </a:rPr>
                      <m:t> </m:t>
                    </m:r>
                  </m:oMath>
                </a14:m>
                <a:r>
                  <a:rPr lang="en-US" sz="3459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363K)/3 = 2.717</a:t>
                </a:r>
              </a:p>
            </p:txBody>
          </p:sp>
        </mc:Choice>
        <mc:Fallback xmlns=""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8" y="1963079"/>
                <a:ext cx="13002311" cy="1231106"/>
              </a:xfrm>
              <a:prstGeom prst="rect">
                <a:avLst/>
              </a:prstGeom>
              <a:blipFill>
                <a:blip r:embed="rId4"/>
                <a:stretch>
                  <a:fillRect l="-2064" t="-5941" b="-19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5"/>
          <p:cNvSpPr txBox="1"/>
          <p:nvPr/>
        </p:nvSpPr>
        <p:spPr>
          <a:xfrm>
            <a:off x="332689" y="3945056"/>
            <a:ext cx="8811311" cy="119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6"/>
              </a:lnSpc>
              <a:spcBef>
                <a:spcPct val="0"/>
              </a:spcBef>
            </a:pPr>
            <a:r>
              <a:rPr lang="en-US" sz="349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Revised Scale Parameter is calculated using </a:t>
            </a:r>
          </a:p>
          <a:p>
            <a:pPr algn="l">
              <a:lnSpc>
                <a:spcPts val="4886"/>
              </a:lnSpc>
              <a:spcBef>
                <a:spcPct val="0"/>
              </a:spcBef>
            </a:pPr>
            <a:r>
              <a:rPr lang="en-US" sz="349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Maximum Likelihood Equation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689" y="6200775"/>
            <a:ext cx="6390977" cy="119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3"/>
              </a:lnSpc>
              <a:spcBef>
                <a:spcPct val="0"/>
              </a:spcBef>
            </a:pPr>
            <a:r>
              <a:rPr lang="en-US" sz="345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MTTF values are calculated </a:t>
            </a:r>
          </a:p>
          <a:p>
            <a:pPr algn="l">
              <a:lnSpc>
                <a:spcPts val="4843"/>
              </a:lnSpc>
              <a:spcBef>
                <a:spcPct val="0"/>
              </a:spcBef>
            </a:pPr>
            <a:r>
              <a:rPr lang="en-US" sz="345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using formula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38616-5228-FE62-281F-8D6B65CD77B7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13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71111" y="0"/>
            <a:ext cx="2316889" cy="10567041"/>
            <a:chOff x="0" y="0"/>
            <a:chExt cx="610210" cy="2783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210" cy="2783089"/>
            </a:xfrm>
            <a:custGeom>
              <a:avLst/>
              <a:gdLst/>
              <a:ahLst/>
              <a:cxnLst/>
              <a:rect l="l" t="t" r="r" b="b"/>
              <a:pathLst>
                <a:path w="610210" h="2783089">
                  <a:moveTo>
                    <a:pt x="0" y="0"/>
                  </a:moveTo>
                  <a:lnTo>
                    <a:pt x="610210" y="0"/>
                  </a:lnTo>
                  <a:lnTo>
                    <a:pt x="610210" y="2783089"/>
                  </a:lnTo>
                  <a:lnTo>
                    <a:pt x="0" y="2783089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0210" cy="284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6534" y="683557"/>
            <a:ext cx="12551455" cy="151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7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Revised Parameter Values for Test Temperatures</a:t>
            </a:r>
          </a:p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8AC82A-611B-7AAB-014B-61CD8F373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13760"/>
              </p:ext>
            </p:extLst>
          </p:nvPr>
        </p:nvGraphicFramePr>
        <p:xfrm>
          <a:off x="1524000" y="2781300"/>
          <a:ext cx="12927648" cy="57151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390272337"/>
                    </a:ext>
                  </a:extLst>
                </a:gridCol>
                <a:gridCol w="2839919">
                  <a:extLst>
                    <a:ext uri="{9D8B030D-6E8A-4147-A177-3AD203B41FA5}">
                      <a16:colId xmlns:a16="http://schemas.microsoft.com/office/drawing/2014/main" val="485292699"/>
                    </a:ext>
                  </a:extLst>
                </a:gridCol>
                <a:gridCol w="3347710">
                  <a:extLst>
                    <a:ext uri="{9D8B030D-6E8A-4147-A177-3AD203B41FA5}">
                      <a16:colId xmlns:a16="http://schemas.microsoft.com/office/drawing/2014/main" val="3231672291"/>
                    </a:ext>
                  </a:extLst>
                </a:gridCol>
                <a:gridCol w="3006219">
                  <a:extLst>
                    <a:ext uri="{9D8B030D-6E8A-4147-A177-3AD203B41FA5}">
                      <a16:colId xmlns:a16="http://schemas.microsoft.com/office/drawing/2014/main" val="871091500"/>
                    </a:ext>
                  </a:extLst>
                </a:gridCol>
              </a:tblGrid>
              <a:tr h="28575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 dirty="0">
                          <a:effectLst/>
                        </a:rPr>
                        <a:t>Temperature</a:t>
                      </a:r>
                    </a:p>
                    <a:p>
                      <a:pPr algn="ctr">
                        <a:buNone/>
                      </a:pPr>
                      <a:r>
                        <a:rPr lang="en-IN" sz="4800" kern="100" dirty="0">
                          <a:effectLst/>
                        </a:rPr>
                        <a:t>(in K)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Shape Parameter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Scale Parameter</a:t>
                      </a:r>
                    </a:p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(in hrs)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Mean Time to Failure</a:t>
                      </a:r>
                    </a:p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(in hrs)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2775357"/>
                  </a:ext>
                </a:extLst>
              </a:tr>
              <a:tr h="9525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403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2.717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6260.16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5568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6802132"/>
                  </a:ext>
                </a:extLst>
              </a:tr>
              <a:tr h="9525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393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7817.70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6954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89292493"/>
                  </a:ext>
                </a:extLst>
              </a:tr>
              <a:tr h="9525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4800" kern="100">
                          <a:effectLst/>
                        </a:rPr>
                        <a:t>363</a:t>
                      </a:r>
                      <a:endParaRPr lang="en-IN" sz="4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12824.19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4800" kern="100" dirty="0" smtClean="0">
                          <a:effectLst/>
                          <a:latin typeface="+mn-lt"/>
                          <a:ea typeface="+mn-ea"/>
                        </a:rPr>
                        <a:t>12824</a:t>
                      </a:r>
                      <a:endParaRPr lang="en-IN" sz="4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58801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0796E6-CDAD-1744-2C53-D2E8548E62EC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14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7939" y="923925"/>
            <a:ext cx="12645770" cy="8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1"/>
              </a:lnSpc>
              <a:spcBef>
                <a:spcPct val="0"/>
              </a:spcBef>
            </a:pPr>
            <a:r>
              <a:rPr lang="en-US" sz="502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Arhenius Plotting of ln (θ) vs Stress (1/T)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25031" y="3619500"/>
            <a:ext cx="5795200" cy="4252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ln(</a:t>
            </a:r>
            <a:r>
              <a:rPr lang="en-US" sz="2616" b="1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θ</a:t>
            </a: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) = ln A + B/T</a:t>
            </a:r>
          </a:p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ln A = </a:t>
            </a:r>
            <a:r>
              <a:rPr lang="en-US" sz="2616" b="1" dirty="0" smtClean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2.4286</a:t>
            </a:r>
            <a:endParaRPr lang="en-US" sz="2616" b="1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 = </a:t>
            </a:r>
            <a:r>
              <a:rPr lang="en-US" sz="2616" b="1" dirty="0" smtClean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11.34</a:t>
            </a:r>
            <a:endParaRPr lang="en-US" sz="2616" b="1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 = </a:t>
            </a:r>
            <a:r>
              <a:rPr lang="en-US" sz="2616" b="1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Ea</a:t>
            </a: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/R = 2555</a:t>
            </a:r>
          </a:p>
          <a:p>
            <a:pPr algn="l">
              <a:lnSpc>
                <a:spcPts val="3662"/>
              </a:lnSpc>
            </a:pPr>
            <a:endParaRPr lang="en-US" sz="2616" b="1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Activation Energy =</a:t>
            </a:r>
          </a:p>
          <a:p>
            <a:pPr algn="l">
              <a:lnSpc>
                <a:spcPts val="3662"/>
              </a:lnSpc>
            </a:pP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2616" b="1" dirty="0" err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Ea</a:t>
            </a:r>
            <a:r>
              <a:rPr lang="en-US" sz="2616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 = 2555 x 8.617 x 10^-5 = 0.22016 eV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endParaRPr lang="en-US" sz="2616" b="1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3DE8-C72D-A691-0A76-D37E1F1D0217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15</a:t>
            </a:fld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BECF356-FF25-F911-5D19-83423F0DB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010798"/>
              </p:ext>
            </p:extLst>
          </p:nvPr>
        </p:nvGraphicFramePr>
        <p:xfrm>
          <a:off x="1066800" y="2413171"/>
          <a:ext cx="9677400" cy="661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49088"/>
            <a:ext cx="18288001" cy="1565564"/>
            <a:chOff x="0" y="0"/>
            <a:chExt cx="4959129" cy="4123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9129" cy="412330"/>
            </a:xfrm>
            <a:custGeom>
              <a:avLst/>
              <a:gdLst/>
              <a:ahLst/>
              <a:cxnLst/>
              <a:rect l="l" t="t" r="r" b="b"/>
              <a:pathLst>
                <a:path w="4959129" h="412330">
                  <a:moveTo>
                    <a:pt x="0" y="0"/>
                  </a:moveTo>
                  <a:lnTo>
                    <a:pt x="4959129" y="0"/>
                  </a:lnTo>
                  <a:lnTo>
                    <a:pt x="4959129" y="412330"/>
                  </a:lnTo>
                  <a:lnTo>
                    <a:pt x="0" y="412330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59129" cy="479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721436"/>
            <a:ext cx="18288000" cy="1565564"/>
            <a:chOff x="0" y="0"/>
            <a:chExt cx="4959129" cy="4123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9129" cy="412330"/>
            </a:xfrm>
            <a:custGeom>
              <a:avLst/>
              <a:gdLst/>
              <a:ahLst/>
              <a:cxnLst/>
              <a:rect l="l" t="t" r="r" b="b"/>
              <a:pathLst>
                <a:path w="4959129" h="412330">
                  <a:moveTo>
                    <a:pt x="0" y="0"/>
                  </a:moveTo>
                  <a:lnTo>
                    <a:pt x="4959129" y="0"/>
                  </a:lnTo>
                  <a:lnTo>
                    <a:pt x="4959129" y="412330"/>
                  </a:lnTo>
                  <a:lnTo>
                    <a:pt x="0" y="412330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59129" cy="479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9238" y="4815967"/>
            <a:ext cx="9525" cy="5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3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-780912" y="351291"/>
            <a:ext cx="9901861" cy="87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7"/>
              </a:lnSpc>
              <a:spcBef>
                <a:spcPct val="0"/>
              </a:spcBef>
            </a:pPr>
            <a:r>
              <a:rPr lang="en-US" sz="506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Acceleration Factors (AFs)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276772" y="3406236"/>
                <a:ext cx="12397747" cy="27959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5494"/>
                  </a:lnSpc>
                  <a:spcBef>
                    <a:spcPct val="0"/>
                  </a:spcBef>
                </a:pPr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AF</a:t>
                </a:r>
                <a:r>
                  <a:rPr lang="en-US" sz="3924" baseline="-25000" dirty="0" err="1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t→u</a:t>
                </a:r>
                <a:r>
                  <a:rPr lang="en-US" sz="3924" baseline="-250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= </a:t>
                </a:r>
                <a:r>
                  <a:rPr lang="en-US" sz="3924" dirty="0" err="1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θ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(use)/</a:t>
                </a:r>
                <a:r>
                  <a:rPr lang="en-US" sz="3924" dirty="0" err="1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θ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(test)</a:t>
                </a:r>
              </a:p>
              <a:p>
                <a:pPr algn="l">
                  <a:lnSpc>
                    <a:spcPts val="5494"/>
                  </a:lnSpc>
                  <a:spcBef>
                    <a:spcPct val="0"/>
                  </a:spcBef>
                </a:pP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AF</a:t>
                </a:r>
                <a:r>
                  <a:rPr lang="en-US" sz="3924" baseline="-250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403-298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924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</m:ctrlPr>
                      </m:sSupPr>
                      <m:e>
                        <m:r>
                          <a:rPr lang="en-GB" sz="3924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10</m:t>
                        </m:r>
                      </m:e>
                      <m:sup>
                        <m:r>
                          <a:rPr lang="en-GB" sz="3924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/6260 = 1597.44</a:t>
                </a:r>
                <a:endParaRPr lang="en-US" sz="3924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>
                  <a:lnSpc>
                    <a:spcPts val="5494"/>
                  </a:lnSpc>
                  <a:spcBef>
                    <a:spcPct val="0"/>
                  </a:spcBef>
                </a:pP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AF</a:t>
                </a:r>
                <a:r>
                  <a:rPr lang="en-US" sz="3924" baseline="-250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393-298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</m:ctrlPr>
                      </m:sSupPr>
                      <m:e>
                        <m:r>
                          <a:rPr lang="en-GB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10</m:t>
                        </m:r>
                      </m:e>
                      <m:sup>
                        <m:r>
                          <a:rPr lang="en-GB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</a:t>
                </a:r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/7818 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= </a:t>
                </a:r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1279.09</a:t>
                </a:r>
                <a:endParaRPr lang="en-US" sz="3924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>
                  <a:lnSpc>
                    <a:spcPts val="5494"/>
                  </a:lnSpc>
                  <a:spcBef>
                    <a:spcPct val="0"/>
                  </a:spcBef>
                </a:pP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AF</a:t>
                </a:r>
                <a:r>
                  <a:rPr lang="en-US" sz="3924" baseline="-250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363-298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</m:ctrlPr>
                      </m:sSupPr>
                      <m:e>
                        <m:r>
                          <a:rPr lang="en-GB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10</m:t>
                        </m:r>
                      </m:e>
                      <m:sup>
                        <m:r>
                          <a:rPr lang="en-GB" sz="3924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Nunito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/12824 </a:t>
                </a:r>
                <a:r>
                  <a:rPr lang="en-US" sz="3924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= </a:t>
                </a:r>
                <a:r>
                  <a:rPr lang="en-US" sz="3924" dirty="0" smtClean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779.79</a:t>
                </a:r>
                <a:endParaRPr lang="en-US" sz="3924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72" y="3406236"/>
                <a:ext cx="12397747" cy="2795958"/>
              </a:xfrm>
              <a:prstGeom prst="rect">
                <a:avLst/>
              </a:prstGeom>
              <a:blipFill>
                <a:blip r:embed="rId2"/>
                <a:stretch>
                  <a:fillRect l="-2409" t="-4148" b="-100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1"/>
          <p:cNvSpPr txBox="1"/>
          <p:nvPr/>
        </p:nvSpPr>
        <p:spPr>
          <a:xfrm>
            <a:off x="276772" y="1794768"/>
            <a:ext cx="18011228" cy="116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5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AFs are calculated as below and the normal use life of Relays observed in above three experiments are as 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07B4-668E-A3BA-1A30-31467ABE6ABF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16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42899"/>
            <a:ext cx="6467398" cy="4392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938" y="325320"/>
            <a:ext cx="5972808" cy="4410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53" y="5035004"/>
            <a:ext cx="6032647" cy="4375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73" y="5035004"/>
            <a:ext cx="6494626" cy="4375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6580" y="3009900"/>
            <a:ext cx="40904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LSE  Fitting of Cumulative Failure data </a:t>
            </a:r>
            <a:endParaRPr lang="en-IN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16580" y="8039100"/>
            <a:ext cx="4090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The cumulative failure data fits Normal Distribution the best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8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4445"/>
            <a:chOff x="0" y="0"/>
            <a:chExt cx="4816593" cy="375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75163"/>
            </a:xfrm>
            <a:custGeom>
              <a:avLst/>
              <a:gdLst/>
              <a:ahLst/>
              <a:cxnLst/>
              <a:rect l="l" t="t" r="r" b="b"/>
              <a:pathLst>
                <a:path w="4816592" h="375163">
                  <a:moveTo>
                    <a:pt x="0" y="0"/>
                  </a:moveTo>
                  <a:lnTo>
                    <a:pt x="4816592" y="0"/>
                  </a:lnTo>
                  <a:lnTo>
                    <a:pt x="4816592" y="375163"/>
                  </a:lnTo>
                  <a:lnTo>
                    <a:pt x="0" y="37516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441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16220"/>
            <a:ext cx="18288000" cy="670780"/>
            <a:chOff x="0" y="0"/>
            <a:chExt cx="4816593" cy="176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76666"/>
            </a:xfrm>
            <a:custGeom>
              <a:avLst/>
              <a:gdLst/>
              <a:ahLst/>
              <a:cxnLst/>
              <a:rect l="l" t="t" r="r" b="b"/>
              <a:pathLst>
                <a:path w="4816592" h="176666">
                  <a:moveTo>
                    <a:pt x="0" y="0"/>
                  </a:moveTo>
                  <a:lnTo>
                    <a:pt x="4816592" y="0"/>
                  </a:lnTo>
                  <a:lnTo>
                    <a:pt x="4816592" y="176666"/>
                  </a:lnTo>
                  <a:lnTo>
                    <a:pt x="0" y="176666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243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6296" y="221227"/>
            <a:ext cx="3676650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9"/>
              </a:lnSpc>
              <a:spcBef>
                <a:spcPct val="0"/>
              </a:spcBef>
            </a:pPr>
            <a:r>
              <a:rPr lang="en-US" sz="5213" b="1" i="1" dirty="0">
                <a:solidFill>
                  <a:srgbClr val="FFFFFF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Inferences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4743" y="4457701"/>
            <a:ext cx="16498858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89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5589"/>
              </a:lnSpc>
              <a:spcBef>
                <a:spcPct val="0"/>
              </a:spcBef>
            </a:pP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•Overall Failure </a:t>
            </a:r>
            <a:r>
              <a:rPr lang="en-US" sz="3992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pattern follows the </a:t>
            </a: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Normal</a:t>
            </a: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92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distribution best</a:t>
            </a:r>
          </a:p>
          <a:p>
            <a:pPr algn="l">
              <a:lnSpc>
                <a:spcPts val="5589"/>
              </a:lnSpc>
              <a:spcBef>
                <a:spcPct val="0"/>
              </a:spcBef>
            </a:pP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</a:t>
            </a:r>
            <a:r>
              <a:rPr lang="en-US" sz="3992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Arrhenius modelling fits strongly with ln(θ) vs 1/T</a:t>
            </a: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>
              <a:lnSpc>
                <a:spcPts val="5589"/>
              </a:lnSpc>
              <a:spcBef>
                <a:spcPct val="0"/>
              </a:spcBef>
            </a:pPr>
            <a:r>
              <a:rPr lang="en-US" sz="3992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en-US" sz="3992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mean life of relays as observed from Normal Distribution (of complete failure data) is 8746333 cycles.</a:t>
            </a:r>
            <a:endParaRPr lang="en-US" sz="3992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5589"/>
              </a:lnSpc>
              <a:spcBef>
                <a:spcPct val="0"/>
              </a:spcBef>
            </a:pPr>
            <a:endParaRPr lang="en-US" sz="3992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C452F-1C7A-D508-5AB3-68DE90B635C3}"/>
              </a:ext>
            </a:extLst>
          </p:cNvPr>
          <p:cNvSpPr txBox="1"/>
          <p:nvPr/>
        </p:nvSpPr>
        <p:spPr>
          <a:xfrm>
            <a:off x="17373600" y="9690000"/>
            <a:ext cx="68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18</a:t>
            </a:fld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C77CE-E1C2-ABD2-93ED-3B6E0686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91" y="1551024"/>
            <a:ext cx="3561893" cy="3470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D92D-EF38-DD80-0E1C-EA9CD3305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22" y="1876321"/>
            <a:ext cx="3146609" cy="31320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00300"/>
            <a:chOff x="0" y="0"/>
            <a:chExt cx="4816593" cy="331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1553"/>
            </a:xfrm>
            <a:custGeom>
              <a:avLst/>
              <a:gdLst/>
              <a:ahLst/>
              <a:cxnLst/>
              <a:rect l="l" t="t" r="r" b="b"/>
              <a:pathLst>
                <a:path w="4816592" h="331553">
                  <a:moveTo>
                    <a:pt x="0" y="0"/>
                  </a:moveTo>
                  <a:lnTo>
                    <a:pt x="4816592" y="0"/>
                  </a:lnTo>
                  <a:lnTo>
                    <a:pt x="4816592" y="331553"/>
                  </a:lnTo>
                  <a:lnTo>
                    <a:pt x="0" y="33155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8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85060"/>
            <a:ext cx="5867400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798" y="2628900"/>
            <a:ext cx="17678400" cy="625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36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6136"/>
              </a:lnSpc>
              <a:spcBef>
                <a:spcPct val="0"/>
              </a:spcBef>
            </a:pPr>
            <a:r>
              <a:rPr lang="en-US" sz="438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•Relay life decreases rapidly with </a:t>
            </a:r>
            <a:r>
              <a:rPr lang="en-US" sz="4383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temperature and switching rate</a:t>
            </a:r>
            <a:endParaRPr lang="en-US" sz="4383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ts val="6136"/>
              </a:lnSpc>
              <a:spcBef>
                <a:spcPct val="0"/>
              </a:spcBef>
            </a:pPr>
            <a:r>
              <a:rPr lang="en-US" sz="4383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•Estimated mean life under </a:t>
            </a:r>
            <a:r>
              <a:rPr lang="en-US" sz="4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lang="en-US" sz="4400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ormal use condition is </a:t>
            </a:r>
            <a:r>
              <a:rPr lang="en-US" sz="4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8746333 </a:t>
            </a:r>
            <a:r>
              <a:rPr lang="en-US" sz="4400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cycles </a:t>
            </a:r>
          </a:p>
          <a:p>
            <a:pPr>
              <a:lnSpc>
                <a:spcPts val="6136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vis-à-vis OEM established life of 10 million cycles</a:t>
            </a:r>
            <a:r>
              <a:rPr lang="en-US" sz="4383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lang="en-US" sz="4383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ts val="6136"/>
              </a:lnSpc>
              <a:spcBef>
                <a:spcPct val="0"/>
              </a:spcBef>
            </a:pPr>
            <a:r>
              <a:rPr lang="en-US" sz="4383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•Failures </a:t>
            </a:r>
            <a:r>
              <a:rPr lang="en-US" sz="438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were dominated by contact wear out</a:t>
            </a:r>
          </a:p>
          <a:p>
            <a:pPr algn="l">
              <a:lnSpc>
                <a:spcPts val="6136"/>
              </a:lnSpc>
              <a:spcBef>
                <a:spcPct val="0"/>
              </a:spcBef>
            </a:pPr>
            <a:r>
              <a:rPr lang="en-US" sz="438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•Relay endurance is strongly influenced by temperature, load and </a:t>
            </a:r>
            <a:r>
              <a:rPr lang="en-US" sz="4383" dirty="0" smtClea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cycle </a:t>
            </a:r>
            <a:r>
              <a:rPr lang="en-US" sz="438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rate</a:t>
            </a:r>
          </a:p>
          <a:p>
            <a:pPr algn="l">
              <a:lnSpc>
                <a:spcPts val="6136"/>
              </a:lnSpc>
              <a:spcBef>
                <a:spcPct val="0"/>
              </a:spcBef>
            </a:pPr>
            <a:endParaRPr lang="en-US" sz="4383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9E239-4107-68F4-3CA6-2B6527D1DF56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/>
              <a:t>19</a:t>
            </a:fld>
            <a:endParaRPr lang="en-I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141930"/>
            <a:ext cx="18277775" cy="2145070"/>
            <a:chOff x="0" y="0"/>
            <a:chExt cx="4813900" cy="564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564957"/>
            </a:xfrm>
            <a:custGeom>
              <a:avLst/>
              <a:gdLst/>
              <a:ahLst/>
              <a:cxnLst/>
              <a:rect l="l" t="t" r="r" b="b"/>
              <a:pathLst>
                <a:path w="4813900" h="564957">
                  <a:moveTo>
                    <a:pt x="0" y="0"/>
                  </a:moveTo>
                  <a:lnTo>
                    <a:pt x="4813900" y="0"/>
                  </a:lnTo>
                  <a:lnTo>
                    <a:pt x="4813900" y="564957"/>
                  </a:lnTo>
                  <a:lnTo>
                    <a:pt x="0" y="564957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622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12930" y="329115"/>
            <a:ext cx="5246370" cy="7812815"/>
            <a:chOff x="0" y="0"/>
            <a:chExt cx="812800" cy="1210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10409"/>
            </a:xfrm>
            <a:custGeom>
              <a:avLst/>
              <a:gdLst/>
              <a:ahLst/>
              <a:cxnLst/>
              <a:rect l="l" t="t" r="r" b="b"/>
              <a:pathLst>
                <a:path w="812800" h="1210409">
                  <a:moveTo>
                    <a:pt x="87065" y="0"/>
                  </a:moveTo>
                  <a:lnTo>
                    <a:pt x="725735" y="0"/>
                  </a:lnTo>
                  <a:cubicBezTo>
                    <a:pt x="748826" y="0"/>
                    <a:pt x="770972" y="9173"/>
                    <a:pt x="787299" y="25501"/>
                  </a:cubicBezTo>
                  <a:cubicBezTo>
                    <a:pt x="803627" y="41828"/>
                    <a:pt x="812800" y="63974"/>
                    <a:pt x="812800" y="87065"/>
                  </a:cubicBezTo>
                  <a:lnTo>
                    <a:pt x="812800" y="1123345"/>
                  </a:lnTo>
                  <a:cubicBezTo>
                    <a:pt x="812800" y="1146436"/>
                    <a:pt x="803627" y="1168581"/>
                    <a:pt x="787299" y="1184909"/>
                  </a:cubicBezTo>
                  <a:cubicBezTo>
                    <a:pt x="770972" y="1201237"/>
                    <a:pt x="748826" y="1210409"/>
                    <a:pt x="725735" y="1210409"/>
                  </a:cubicBezTo>
                  <a:lnTo>
                    <a:pt x="87065" y="1210409"/>
                  </a:lnTo>
                  <a:cubicBezTo>
                    <a:pt x="63974" y="1210409"/>
                    <a:pt x="41828" y="1201237"/>
                    <a:pt x="25501" y="1184909"/>
                  </a:cubicBezTo>
                  <a:cubicBezTo>
                    <a:pt x="9173" y="1168581"/>
                    <a:pt x="0" y="1146436"/>
                    <a:pt x="0" y="1123345"/>
                  </a:cubicBezTo>
                  <a:lnTo>
                    <a:pt x="0" y="87065"/>
                  </a:lnTo>
                  <a:cubicBezTo>
                    <a:pt x="0" y="63974"/>
                    <a:pt x="9173" y="41828"/>
                    <a:pt x="25501" y="25501"/>
                  </a:cubicBezTo>
                  <a:cubicBezTo>
                    <a:pt x="41828" y="9173"/>
                    <a:pt x="63974" y="0"/>
                    <a:pt x="87065" y="0"/>
                  </a:cubicBezTo>
                  <a:close/>
                </a:path>
              </a:pathLst>
            </a:custGeom>
            <a:blipFill>
              <a:blip r:embed="rId2"/>
              <a:stretch>
                <a:fillRect l="-5844" r="-58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3955" y="2677974"/>
            <a:ext cx="12058414" cy="518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1. Introduction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2. Test Methodology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3. Data Modelling (Weibull + Arrhenius)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4. Results and Reliability Estimates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5. Inferences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6. Conclusions</a:t>
            </a:r>
          </a:p>
          <a:p>
            <a:pPr algn="l">
              <a:lnSpc>
                <a:spcPts val="5056"/>
              </a:lnSpc>
            </a:pPr>
            <a:r>
              <a:rPr lang="en-US" sz="2905" b="1" spc="316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7. Recommendations</a:t>
            </a:r>
          </a:p>
          <a:p>
            <a:pPr algn="l">
              <a:lnSpc>
                <a:spcPts val="5056"/>
              </a:lnSpc>
            </a:pPr>
            <a:endParaRPr lang="en-US" sz="2905" b="1" spc="316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3955" y="1661714"/>
            <a:ext cx="877390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9665C-C1FD-1AAA-5935-BA4F75843777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2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58867"/>
            <a:chOff x="0" y="0"/>
            <a:chExt cx="4816593" cy="331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1553"/>
            </a:xfrm>
            <a:custGeom>
              <a:avLst/>
              <a:gdLst/>
              <a:ahLst/>
              <a:cxnLst/>
              <a:rect l="l" t="t" r="r" b="b"/>
              <a:pathLst>
                <a:path w="4816592" h="331553">
                  <a:moveTo>
                    <a:pt x="0" y="0"/>
                  </a:moveTo>
                  <a:lnTo>
                    <a:pt x="4816592" y="0"/>
                  </a:lnTo>
                  <a:lnTo>
                    <a:pt x="4816592" y="331553"/>
                  </a:lnTo>
                  <a:lnTo>
                    <a:pt x="0" y="33155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8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4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7768" y="209168"/>
            <a:ext cx="5132636" cy="81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3"/>
              </a:lnSpc>
              <a:spcBef>
                <a:spcPct val="0"/>
              </a:spcBef>
            </a:pPr>
            <a:r>
              <a:rPr lang="en-US" sz="485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7768" y="2552700"/>
            <a:ext cx="14921461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6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6156"/>
              </a:lnSpc>
              <a:spcBef>
                <a:spcPct val="0"/>
              </a:spcBef>
            </a:pPr>
            <a:r>
              <a:rPr lang="en-US" sz="4397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•Matching switching cycle to real‑world conditions</a:t>
            </a:r>
          </a:p>
          <a:p>
            <a:pPr algn="l">
              <a:lnSpc>
                <a:spcPts val="6156"/>
              </a:lnSpc>
              <a:spcBef>
                <a:spcPct val="0"/>
              </a:spcBef>
            </a:pPr>
            <a:r>
              <a:rPr lang="en-US" sz="4397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•Improving chamber calibration and uniform airflow</a:t>
            </a:r>
          </a:p>
          <a:p>
            <a:pPr algn="l">
              <a:lnSpc>
                <a:spcPts val="6156"/>
              </a:lnSpc>
              <a:spcBef>
                <a:spcPct val="0"/>
              </a:spcBef>
            </a:pPr>
            <a:r>
              <a:rPr lang="en-US" sz="4397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•Usage of wider temperature spacing with larger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2DBA6-EBAD-A126-9510-A492B2D3CA1F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/>
              <a:t>20</a:t>
            </a:fld>
            <a:endParaRPr lang="en-IN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6991"/>
            <a:ext cx="18288000" cy="10503991"/>
            <a:chOff x="0" y="-57150"/>
            <a:chExt cx="4816593" cy="2766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89BC3C-D14E-4C56-4E7C-56FC381C4435}"/>
              </a:ext>
            </a:extLst>
          </p:cNvPr>
          <p:cNvSpPr txBox="1"/>
          <p:nvPr/>
        </p:nvSpPr>
        <p:spPr>
          <a:xfrm>
            <a:off x="3924298" y="3390900"/>
            <a:ext cx="10439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THANK YOU</a:t>
            </a:r>
            <a:endParaRPr lang="en-IN" sz="16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6B3D2-2CE3-E168-BAE7-4650E34F2674}"/>
              </a:ext>
            </a:extLst>
          </p:cNvPr>
          <p:cNvSpPr txBox="1"/>
          <p:nvPr/>
        </p:nvSpPr>
        <p:spPr>
          <a:xfrm>
            <a:off x="17373600" y="9486900"/>
            <a:ext cx="60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21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25640"/>
            <a:ext cx="5548344" cy="1234362"/>
            <a:chOff x="0" y="0"/>
            <a:chExt cx="1883146" cy="418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3146" cy="418951"/>
            </a:xfrm>
            <a:custGeom>
              <a:avLst/>
              <a:gdLst/>
              <a:ahLst/>
              <a:cxnLst/>
              <a:rect l="l" t="t" r="r" b="b"/>
              <a:pathLst>
                <a:path w="1883146" h="418951">
                  <a:moveTo>
                    <a:pt x="12558" y="0"/>
                  </a:moveTo>
                  <a:lnTo>
                    <a:pt x="1870588" y="0"/>
                  </a:lnTo>
                  <a:cubicBezTo>
                    <a:pt x="1873919" y="0"/>
                    <a:pt x="1877113" y="1323"/>
                    <a:pt x="1879468" y="3678"/>
                  </a:cubicBezTo>
                  <a:cubicBezTo>
                    <a:pt x="1881823" y="6033"/>
                    <a:pt x="1883146" y="9228"/>
                    <a:pt x="1883146" y="12558"/>
                  </a:cubicBezTo>
                  <a:lnTo>
                    <a:pt x="1883146" y="406393"/>
                  </a:lnTo>
                  <a:cubicBezTo>
                    <a:pt x="1883146" y="409723"/>
                    <a:pt x="1881823" y="412918"/>
                    <a:pt x="1879468" y="415273"/>
                  </a:cubicBezTo>
                  <a:cubicBezTo>
                    <a:pt x="1877113" y="417628"/>
                    <a:pt x="1873919" y="418951"/>
                    <a:pt x="1870588" y="418951"/>
                  </a:cubicBezTo>
                  <a:lnTo>
                    <a:pt x="12558" y="418951"/>
                  </a:lnTo>
                  <a:cubicBezTo>
                    <a:pt x="9228" y="418951"/>
                    <a:pt x="6033" y="417628"/>
                    <a:pt x="3678" y="415273"/>
                  </a:cubicBezTo>
                  <a:cubicBezTo>
                    <a:pt x="1323" y="412918"/>
                    <a:pt x="0" y="409723"/>
                    <a:pt x="0" y="406393"/>
                  </a:cubicBezTo>
                  <a:lnTo>
                    <a:pt x="0" y="12558"/>
                  </a:lnTo>
                  <a:cubicBezTo>
                    <a:pt x="0" y="9228"/>
                    <a:pt x="1323" y="6033"/>
                    <a:pt x="3678" y="3678"/>
                  </a:cubicBezTo>
                  <a:cubicBezTo>
                    <a:pt x="6033" y="1323"/>
                    <a:pt x="9228" y="0"/>
                    <a:pt x="125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83146" cy="476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8967" y="2987929"/>
            <a:ext cx="6110021" cy="1216960"/>
            <a:chOff x="0" y="0"/>
            <a:chExt cx="2073783" cy="413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3783" cy="413045"/>
            </a:xfrm>
            <a:custGeom>
              <a:avLst/>
              <a:gdLst/>
              <a:ahLst/>
              <a:cxnLst/>
              <a:rect l="l" t="t" r="r" b="b"/>
              <a:pathLst>
                <a:path w="2073783" h="413045">
                  <a:moveTo>
                    <a:pt x="11404" y="0"/>
                  </a:moveTo>
                  <a:lnTo>
                    <a:pt x="2062379" y="0"/>
                  </a:lnTo>
                  <a:cubicBezTo>
                    <a:pt x="2068677" y="0"/>
                    <a:pt x="2073783" y="5106"/>
                    <a:pt x="2073783" y="11404"/>
                  </a:cubicBezTo>
                  <a:lnTo>
                    <a:pt x="2073783" y="401641"/>
                  </a:lnTo>
                  <a:cubicBezTo>
                    <a:pt x="2073783" y="404665"/>
                    <a:pt x="2072582" y="407566"/>
                    <a:pt x="2070443" y="409705"/>
                  </a:cubicBezTo>
                  <a:cubicBezTo>
                    <a:pt x="2068304" y="411843"/>
                    <a:pt x="2065404" y="413045"/>
                    <a:pt x="2062379" y="413045"/>
                  </a:cubicBezTo>
                  <a:lnTo>
                    <a:pt x="11404" y="413045"/>
                  </a:lnTo>
                  <a:cubicBezTo>
                    <a:pt x="8379" y="413045"/>
                    <a:pt x="5479" y="411843"/>
                    <a:pt x="3340" y="409705"/>
                  </a:cubicBezTo>
                  <a:cubicBezTo>
                    <a:pt x="1201" y="407566"/>
                    <a:pt x="0" y="404665"/>
                    <a:pt x="0" y="401641"/>
                  </a:cubicBezTo>
                  <a:lnTo>
                    <a:pt x="0" y="11404"/>
                  </a:lnTo>
                  <a:cubicBezTo>
                    <a:pt x="0" y="8379"/>
                    <a:pt x="1201" y="5479"/>
                    <a:pt x="3340" y="3340"/>
                  </a:cubicBezTo>
                  <a:cubicBezTo>
                    <a:pt x="5479" y="1201"/>
                    <a:pt x="8379" y="0"/>
                    <a:pt x="114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73783" cy="470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72200" y="667080"/>
            <a:ext cx="986464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683" y="6265218"/>
            <a:ext cx="5401266" cy="52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351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Relay Model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8151" y="3150501"/>
            <a:ext cx="5219932" cy="99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33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Stress </a:t>
            </a:r>
          </a:p>
          <a:p>
            <a:pPr algn="l">
              <a:lnSpc>
                <a:spcPts val="3837"/>
              </a:lnSpc>
            </a:pPr>
            <a:r>
              <a:rPr lang="en-US" sz="33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Temperatures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2683" y="7627641"/>
            <a:ext cx="505611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980" spc="-14" dirty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DL JQC‑3FC (T73) </a:t>
            </a:r>
          </a:p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2980" spc="-14" dirty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DC05V (5‑pin, blue casing</a:t>
            </a:r>
            <a:r>
              <a:rPr lang="en-US" sz="2980" spc="-14" dirty="0" smtClean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</a:p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2980" spc="-14" dirty="0" smtClean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Mechanical life : 10 million cycles</a:t>
            </a:r>
            <a:endParaRPr lang="en-US" sz="2980" spc="-14" dirty="0">
              <a:solidFill>
                <a:srgbClr val="34343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19937" y="4328838"/>
            <a:ext cx="5049395" cy="94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929" spc="-14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403 K, 393 K, 363 K</a:t>
            </a:r>
          </a:p>
          <a:p>
            <a:pPr marL="0" lvl="0" indent="0" algn="l">
              <a:lnSpc>
                <a:spcPts val="3807"/>
              </a:lnSpc>
              <a:spcBef>
                <a:spcPct val="0"/>
              </a:spcBef>
            </a:pPr>
            <a:endParaRPr lang="en-US" sz="2929" spc="-14">
              <a:solidFill>
                <a:srgbClr val="34343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7903879" y="6005141"/>
            <a:ext cx="4764735" cy="1132356"/>
            <a:chOff x="0" y="0"/>
            <a:chExt cx="999060" cy="2374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9060" cy="237430"/>
            </a:xfrm>
            <a:custGeom>
              <a:avLst/>
              <a:gdLst/>
              <a:ahLst/>
              <a:cxnLst/>
              <a:rect l="l" t="t" r="r" b="b"/>
              <a:pathLst>
                <a:path w="999060" h="237430">
                  <a:moveTo>
                    <a:pt x="14624" y="0"/>
                  </a:moveTo>
                  <a:lnTo>
                    <a:pt x="984436" y="0"/>
                  </a:lnTo>
                  <a:cubicBezTo>
                    <a:pt x="988315" y="0"/>
                    <a:pt x="992034" y="1541"/>
                    <a:pt x="994777" y="4283"/>
                  </a:cubicBezTo>
                  <a:cubicBezTo>
                    <a:pt x="997519" y="7026"/>
                    <a:pt x="999060" y="10745"/>
                    <a:pt x="999060" y="14624"/>
                  </a:cubicBezTo>
                  <a:lnTo>
                    <a:pt x="999060" y="222807"/>
                  </a:lnTo>
                  <a:cubicBezTo>
                    <a:pt x="999060" y="226685"/>
                    <a:pt x="997519" y="230405"/>
                    <a:pt x="994777" y="233147"/>
                  </a:cubicBezTo>
                  <a:cubicBezTo>
                    <a:pt x="992034" y="235889"/>
                    <a:pt x="988315" y="237430"/>
                    <a:pt x="984436" y="237430"/>
                  </a:cubicBezTo>
                  <a:lnTo>
                    <a:pt x="14624" y="237430"/>
                  </a:lnTo>
                  <a:cubicBezTo>
                    <a:pt x="10745" y="237430"/>
                    <a:pt x="7026" y="235889"/>
                    <a:pt x="4283" y="233147"/>
                  </a:cubicBezTo>
                  <a:cubicBezTo>
                    <a:pt x="1541" y="230405"/>
                    <a:pt x="0" y="226685"/>
                    <a:pt x="0" y="222807"/>
                  </a:cubicBezTo>
                  <a:lnTo>
                    <a:pt x="0" y="14624"/>
                  </a:lnTo>
                  <a:cubicBezTo>
                    <a:pt x="0" y="10745"/>
                    <a:pt x="1541" y="7026"/>
                    <a:pt x="4283" y="4283"/>
                  </a:cubicBezTo>
                  <a:cubicBezTo>
                    <a:pt x="7026" y="1541"/>
                    <a:pt x="10745" y="0"/>
                    <a:pt x="146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99060" cy="294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49619" y="6318371"/>
            <a:ext cx="6668531" cy="62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433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Load</a:t>
            </a:r>
            <a:r>
              <a:rPr lang="en-US" sz="4338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50000">
                      <a:srgbClr val="082D2F">
                        <a:alpha val="100000"/>
                      </a:srgbClr>
                    </a:gs>
                    <a:gs pos="100000">
                      <a:srgbClr val="28949C">
                        <a:alpha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3879" y="7337523"/>
            <a:ext cx="5176794" cy="9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3"/>
              </a:lnSpc>
              <a:spcBef>
                <a:spcPct val="0"/>
              </a:spcBef>
            </a:pPr>
            <a:r>
              <a:rPr lang="en-US" sz="2979" spc="-14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1A resistive (10 bulbs), 5s ON / 10s OFF duty cycle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27442" y="3045203"/>
            <a:ext cx="4105186" cy="1312210"/>
            <a:chOff x="0" y="0"/>
            <a:chExt cx="1393328" cy="4453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3328" cy="445373"/>
            </a:xfrm>
            <a:custGeom>
              <a:avLst/>
              <a:gdLst/>
              <a:ahLst/>
              <a:cxnLst/>
              <a:rect l="l" t="t" r="r" b="b"/>
              <a:pathLst>
                <a:path w="1393328" h="445373">
                  <a:moveTo>
                    <a:pt x="16973" y="0"/>
                  </a:moveTo>
                  <a:lnTo>
                    <a:pt x="1376355" y="0"/>
                  </a:lnTo>
                  <a:cubicBezTo>
                    <a:pt x="1380857" y="0"/>
                    <a:pt x="1385174" y="1788"/>
                    <a:pt x="1388357" y="4971"/>
                  </a:cubicBezTo>
                  <a:cubicBezTo>
                    <a:pt x="1391540" y="8154"/>
                    <a:pt x="1393328" y="12471"/>
                    <a:pt x="1393328" y="16973"/>
                  </a:cubicBezTo>
                  <a:lnTo>
                    <a:pt x="1393328" y="428400"/>
                  </a:lnTo>
                  <a:cubicBezTo>
                    <a:pt x="1393328" y="432902"/>
                    <a:pt x="1391540" y="437219"/>
                    <a:pt x="1388357" y="440402"/>
                  </a:cubicBezTo>
                  <a:cubicBezTo>
                    <a:pt x="1385174" y="443585"/>
                    <a:pt x="1380857" y="445373"/>
                    <a:pt x="1376355" y="445373"/>
                  </a:cubicBezTo>
                  <a:lnTo>
                    <a:pt x="16973" y="445373"/>
                  </a:lnTo>
                  <a:cubicBezTo>
                    <a:pt x="12471" y="445373"/>
                    <a:pt x="8154" y="443585"/>
                    <a:pt x="4971" y="440402"/>
                  </a:cubicBezTo>
                  <a:cubicBezTo>
                    <a:pt x="1788" y="437219"/>
                    <a:pt x="0" y="432902"/>
                    <a:pt x="0" y="428400"/>
                  </a:cubicBezTo>
                  <a:lnTo>
                    <a:pt x="0" y="16973"/>
                  </a:lnTo>
                  <a:cubicBezTo>
                    <a:pt x="0" y="12471"/>
                    <a:pt x="1788" y="8154"/>
                    <a:pt x="4971" y="4971"/>
                  </a:cubicBezTo>
                  <a:cubicBezTo>
                    <a:pt x="8154" y="1788"/>
                    <a:pt x="12471" y="0"/>
                    <a:pt x="1697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393328" cy="502523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877334" y="3400159"/>
            <a:ext cx="6110587" cy="58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397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7442" y="4472760"/>
            <a:ext cx="6063068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977" spc="-14" dirty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Estimate lifetime</a:t>
            </a:r>
          </a:p>
          <a:p>
            <a:pPr algn="l">
              <a:lnSpc>
                <a:spcPts val="3870"/>
              </a:lnSpc>
            </a:pPr>
            <a:r>
              <a:rPr lang="en-US" sz="2977" spc="-14" dirty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and reliability </a:t>
            </a:r>
          </a:p>
          <a:p>
            <a:pPr algn="l">
              <a:lnSpc>
                <a:spcPts val="3870"/>
              </a:lnSpc>
            </a:pPr>
            <a:r>
              <a:rPr lang="en-US" sz="2977" spc="-14" dirty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at </a:t>
            </a:r>
            <a:r>
              <a:rPr lang="en-US" sz="2977" spc="-14" dirty="0" smtClean="0">
                <a:solidFill>
                  <a:srgbClr val="343434"/>
                </a:solidFill>
                <a:latin typeface="Nunito"/>
                <a:ea typeface="Nunito"/>
                <a:cs typeface="Nunito"/>
                <a:sym typeface="Nunito"/>
              </a:rPr>
              <a:t>normal use condition</a:t>
            </a:r>
            <a:endParaRPr lang="en-US" sz="2977" spc="-14" dirty="0">
              <a:solidFill>
                <a:srgbClr val="34343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>
              <a:lnSpc>
                <a:spcPts val="4260"/>
              </a:lnSpc>
              <a:spcBef>
                <a:spcPct val="0"/>
              </a:spcBef>
            </a:pPr>
            <a:endParaRPr lang="en-US" sz="2977" spc="-14" dirty="0">
              <a:solidFill>
                <a:srgbClr val="34343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0332" y="1845972"/>
            <a:ext cx="16246457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OBJECTIVE: </a:t>
            </a:r>
            <a:r>
              <a:rPr lang="en-US" sz="326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Assess relay lifetime using elevated-temperature </a:t>
            </a:r>
            <a:r>
              <a:rPr lang="en-US" sz="3260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ie</a:t>
            </a:r>
            <a:r>
              <a:rPr lang="en-US" sz="326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accelerated testing.</a:t>
            </a:r>
          </a:p>
          <a:p>
            <a:pPr algn="l">
              <a:lnSpc>
                <a:spcPts val="4564"/>
              </a:lnSpc>
            </a:pPr>
            <a:endParaRPr lang="en-US" sz="326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DE5953-B94F-FEFB-94C6-63990DE54772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3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6172200" y="667080"/>
            <a:ext cx="986464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id="28" name="Freeform 10"/>
          <p:cNvSpPr/>
          <p:nvPr/>
        </p:nvSpPr>
        <p:spPr>
          <a:xfrm rot="5400000">
            <a:off x="11549368" y="2509532"/>
            <a:ext cx="7130573" cy="5235711"/>
          </a:xfrm>
          <a:custGeom>
            <a:avLst/>
            <a:gdLst/>
            <a:ahLst/>
            <a:cxnLst/>
            <a:rect l="l" t="t" r="r" b="b"/>
            <a:pathLst>
              <a:path w="1287529" h="812800">
                <a:moveTo>
                  <a:pt x="21637" y="0"/>
                </a:moveTo>
                <a:lnTo>
                  <a:pt x="1265892" y="0"/>
                </a:lnTo>
                <a:cubicBezTo>
                  <a:pt x="1271630" y="0"/>
                  <a:pt x="1277134" y="2280"/>
                  <a:pt x="1281191" y="6337"/>
                </a:cubicBezTo>
                <a:cubicBezTo>
                  <a:pt x="1285249" y="10395"/>
                  <a:pt x="1287529" y="15899"/>
                  <a:pt x="1287529" y="21637"/>
                </a:cubicBezTo>
                <a:lnTo>
                  <a:pt x="1287529" y="791163"/>
                </a:lnTo>
                <a:cubicBezTo>
                  <a:pt x="1287529" y="796901"/>
                  <a:pt x="1285249" y="802405"/>
                  <a:pt x="1281191" y="806463"/>
                </a:cubicBezTo>
                <a:cubicBezTo>
                  <a:pt x="1277134" y="810520"/>
                  <a:pt x="1271630" y="812800"/>
                  <a:pt x="1265892" y="812800"/>
                </a:cubicBezTo>
                <a:lnTo>
                  <a:pt x="21637" y="812800"/>
                </a:lnTo>
                <a:cubicBezTo>
                  <a:pt x="15899" y="812800"/>
                  <a:pt x="10395" y="810520"/>
                  <a:pt x="6337" y="806463"/>
                </a:cubicBezTo>
                <a:cubicBezTo>
                  <a:pt x="2280" y="802405"/>
                  <a:pt x="0" y="796901"/>
                  <a:pt x="0" y="791163"/>
                </a:cubicBezTo>
                <a:lnTo>
                  <a:pt x="0" y="21637"/>
                </a:lnTo>
                <a:cubicBezTo>
                  <a:pt x="0" y="15899"/>
                  <a:pt x="2280" y="10395"/>
                  <a:pt x="6337" y="6337"/>
                </a:cubicBezTo>
                <a:cubicBezTo>
                  <a:pt x="10395" y="2280"/>
                  <a:pt x="15899" y="0"/>
                  <a:pt x="21637" y="0"/>
                </a:cubicBezTo>
                <a:close/>
              </a:path>
            </a:pathLst>
          </a:custGeom>
          <a:blipFill>
            <a:blip r:embed="rId2"/>
            <a:stretch>
              <a:fillRect t="-8749" b="-87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596004" y="8896681"/>
            <a:ext cx="3595857" cy="405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2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Relay Main Circuit Board</a:t>
            </a:r>
          </a:p>
        </p:txBody>
      </p:sp>
      <p:sp>
        <p:nvSpPr>
          <p:cNvPr id="30" name="Freeform 10"/>
          <p:cNvSpPr/>
          <p:nvPr/>
        </p:nvSpPr>
        <p:spPr>
          <a:xfrm>
            <a:off x="6172200" y="1562100"/>
            <a:ext cx="5334000" cy="7130573"/>
          </a:xfrm>
          <a:custGeom>
            <a:avLst/>
            <a:gdLst/>
            <a:ahLst/>
            <a:cxnLst/>
            <a:rect l="l" t="t" r="r" b="b"/>
            <a:pathLst>
              <a:path w="771618" h="812800">
                <a:moveTo>
                  <a:pt x="28280" y="0"/>
                </a:moveTo>
                <a:lnTo>
                  <a:pt x="743338" y="0"/>
                </a:lnTo>
                <a:cubicBezTo>
                  <a:pt x="758957" y="0"/>
                  <a:pt x="771618" y="12661"/>
                  <a:pt x="771618" y="28280"/>
                </a:cubicBezTo>
                <a:lnTo>
                  <a:pt x="771618" y="784520"/>
                </a:lnTo>
                <a:cubicBezTo>
                  <a:pt x="771618" y="800139"/>
                  <a:pt x="758957" y="812800"/>
                  <a:pt x="743338" y="812800"/>
                </a:cubicBezTo>
                <a:lnTo>
                  <a:pt x="28280" y="812800"/>
                </a:lnTo>
                <a:cubicBezTo>
                  <a:pt x="12661" y="812800"/>
                  <a:pt x="0" y="800139"/>
                  <a:pt x="0" y="784520"/>
                </a:cubicBezTo>
                <a:lnTo>
                  <a:pt x="0" y="28280"/>
                </a:lnTo>
                <a:cubicBezTo>
                  <a:pt x="0" y="12661"/>
                  <a:pt x="12661" y="0"/>
                  <a:pt x="28280" y="0"/>
                </a:cubicBezTo>
                <a:close/>
              </a:path>
            </a:pathLst>
          </a:custGeom>
          <a:blipFill>
            <a:blip r:embed="rId3"/>
            <a:stretch>
              <a:fillRect t="-13224" b="-132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67200" y="8712485"/>
            <a:ext cx="9144000" cy="964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3447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Preparation of Test Set Up</a:t>
            </a:r>
          </a:p>
          <a:p>
            <a:pPr algn="ctr">
              <a:lnSpc>
                <a:spcPts val="3447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pic>
        <p:nvPicPr>
          <p:cNvPr id="32" name="Picture 31"/>
          <p:cNvPicPr/>
          <p:nvPr/>
        </p:nvPicPr>
        <p:blipFill rotWithShape="1">
          <a:blip r:embed="rId4"/>
          <a:srcRect l="11176" t="9681"/>
          <a:stretch>
            <a:fillRect/>
          </a:stretch>
        </p:blipFill>
        <p:spPr bwMode="auto">
          <a:xfrm>
            <a:off x="609600" y="1584960"/>
            <a:ext cx="4831079" cy="7107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752600" y="8825336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kern="0" dirty="0">
                <a:latin typeface="Nunito" panose="020B0604020202020204" charset="0"/>
                <a:ea typeface="Times New Roman" panose="02020603050405020304" pitchFamily="18" charset="0"/>
              </a:rPr>
              <a:t>Thermal Chamber</a:t>
            </a:r>
            <a:endParaRPr lang="en-IN" sz="2400" b="1" dirty="0"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8049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092" y="0"/>
            <a:ext cx="18055908" cy="10287000"/>
            <a:chOff x="0" y="0"/>
            <a:chExt cx="3232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2269" cy="2709333"/>
            </a:xfrm>
            <a:custGeom>
              <a:avLst/>
              <a:gdLst/>
              <a:ahLst/>
              <a:cxnLst/>
              <a:rect l="l" t="t" r="r" b="b"/>
              <a:pathLst>
                <a:path w="3232269" h="2709333">
                  <a:moveTo>
                    <a:pt x="0" y="0"/>
                  </a:moveTo>
                  <a:lnTo>
                    <a:pt x="3232269" y="0"/>
                  </a:lnTo>
                  <a:lnTo>
                    <a:pt x="323226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23226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65213" y="3537590"/>
            <a:ext cx="664227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793788" y="5157788"/>
            <a:ext cx="664227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793788" y="6765578"/>
            <a:ext cx="664227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793788" y="8345012"/>
            <a:ext cx="664227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61915" y="2455634"/>
            <a:ext cx="900317" cy="50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4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1915" y="3970978"/>
            <a:ext cx="900317" cy="50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4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4104" y="2205400"/>
            <a:ext cx="1025989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383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collected at 3 temperatures until failure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5492" y="3903016"/>
            <a:ext cx="1103430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383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Probability Paper Plotting to determine best </a:t>
            </a:r>
            <a:r>
              <a:rPr lang="en-US" sz="383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dstr</a:t>
            </a:r>
            <a:r>
              <a:rPr lang="en-US" sz="383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96619"/>
            <a:ext cx="8115300" cy="74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2"/>
              </a:lnSpc>
            </a:pPr>
            <a:r>
              <a:rPr lang="en-US" sz="5081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 Methodology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1915" y="5499309"/>
            <a:ext cx="900317" cy="50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4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5493" y="5306216"/>
            <a:ext cx="981510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89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Common β applied using pooled estimation</a:t>
            </a:r>
          </a:p>
          <a:p>
            <a:pPr algn="l">
              <a:lnSpc>
                <a:spcPts val="4396"/>
              </a:lnSpc>
            </a:pPr>
            <a:endParaRPr lang="en-US" sz="389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3788" y="7198966"/>
            <a:ext cx="900317" cy="50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4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4105" y="6975679"/>
            <a:ext cx="972649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836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Arrhenius model used: ln(</a:t>
            </a:r>
            <a:r>
              <a:rPr lang="en-US" sz="3836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θ</a:t>
            </a:r>
            <a:r>
              <a:rPr lang="en-US" sz="3836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 vs 1/T</a:t>
            </a:r>
          </a:p>
          <a:p>
            <a:pPr algn="l">
              <a:lnSpc>
                <a:spcPts val="4334"/>
              </a:lnSpc>
            </a:pPr>
            <a:endParaRPr lang="en-US" sz="3836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93788" y="8711725"/>
            <a:ext cx="900317" cy="50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46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5492" y="8452247"/>
            <a:ext cx="1537459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87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Activation Energy (</a:t>
            </a:r>
            <a:r>
              <a:rPr lang="en-US" sz="3871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Ea</a:t>
            </a:r>
            <a:r>
              <a:rPr lang="en-US" sz="387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) and Acceleration Factors (AF) computed</a:t>
            </a:r>
          </a:p>
          <a:p>
            <a:pPr algn="l">
              <a:lnSpc>
                <a:spcPts val="4375"/>
              </a:lnSpc>
            </a:pPr>
            <a:endParaRPr lang="en-US" sz="3871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CC764-04CE-EB48-5172-FB0D1E9E95D5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/>
              <a:t>5</a:t>
            </a:fld>
            <a:endParaRPr lang="en-IN" sz="28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629914"/>
            <a:ext cx="18277775" cy="1657086"/>
            <a:chOff x="0" y="0"/>
            <a:chExt cx="4813900" cy="436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436434"/>
            </a:xfrm>
            <a:custGeom>
              <a:avLst/>
              <a:gdLst/>
              <a:ahLst/>
              <a:cxnLst/>
              <a:rect l="l" t="t" r="r" b="b"/>
              <a:pathLst>
                <a:path w="4813900" h="436434">
                  <a:moveTo>
                    <a:pt x="0" y="0"/>
                  </a:moveTo>
                  <a:lnTo>
                    <a:pt x="4813900" y="0"/>
                  </a:lnTo>
                  <a:lnTo>
                    <a:pt x="4813900" y="436434"/>
                  </a:lnTo>
                  <a:lnTo>
                    <a:pt x="0" y="436434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493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6915"/>
            <a:ext cx="9834995" cy="932434"/>
            <a:chOff x="0" y="0"/>
            <a:chExt cx="3338065" cy="3164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8065" cy="316474"/>
            </a:xfrm>
            <a:custGeom>
              <a:avLst/>
              <a:gdLst/>
              <a:ahLst/>
              <a:cxnLst/>
              <a:rect l="l" t="t" r="r" b="b"/>
              <a:pathLst>
                <a:path w="3338065" h="316474">
                  <a:moveTo>
                    <a:pt x="7085" y="0"/>
                  </a:moveTo>
                  <a:lnTo>
                    <a:pt x="3330980" y="0"/>
                  </a:lnTo>
                  <a:cubicBezTo>
                    <a:pt x="3332859" y="0"/>
                    <a:pt x="3334661" y="746"/>
                    <a:pt x="3335990" y="2075"/>
                  </a:cubicBezTo>
                  <a:cubicBezTo>
                    <a:pt x="3337318" y="3404"/>
                    <a:pt x="3338065" y="5206"/>
                    <a:pt x="3338065" y="7085"/>
                  </a:cubicBezTo>
                  <a:lnTo>
                    <a:pt x="3338065" y="309390"/>
                  </a:lnTo>
                  <a:cubicBezTo>
                    <a:pt x="3338065" y="311269"/>
                    <a:pt x="3337318" y="313071"/>
                    <a:pt x="3335990" y="314399"/>
                  </a:cubicBezTo>
                  <a:cubicBezTo>
                    <a:pt x="3334661" y="315728"/>
                    <a:pt x="3332859" y="316474"/>
                    <a:pt x="3330980" y="316474"/>
                  </a:cubicBezTo>
                  <a:lnTo>
                    <a:pt x="7085" y="316474"/>
                  </a:lnTo>
                  <a:cubicBezTo>
                    <a:pt x="3172" y="316474"/>
                    <a:pt x="0" y="313303"/>
                    <a:pt x="0" y="309390"/>
                  </a:cubicBezTo>
                  <a:lnTo>
                    <a:pt x="0" y="7085"/>
                  </a:lnTo>
                  <a:cubicBezTo>
                    <a:pt x="0" y="5206"/>
                    <a:pt x="746" y="3404"/>
                    <a:pt x="2075" y="2075"/>
                  </a:cubicBezTo>
                  <a:cubicBezTo>
                    <a:pt x="3404" y="746"/>
                    <a:pt x="5206" y="0"/>
                    <a:pt x="70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38065" cy="364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057400"/>
            <a:ext cx="12828516" cy="7998281"/>
          </a:xfrm>
          <a:custGeom>
            <a:avLst/>
            <a:gdLst/>
            <a:ahLst/>
            <a:cxnLst/>
            <a:rect l="l" t="t" r="r" b="b"/>
            <a:pathLst>
              <a:path w="12828516" h="7998281">
                <a:moveTo>
                  <a:pt x="0" y="0"/>
                </a:moveTo>
                <a:lnTo>
                  <a:pt x="12828516" y="0"/>
                </a:lnTo>
                <a:lnTo>
                  <a:pt x="12828516" y="7998281"/>
                </a:lnTo>
                <a:lnTo>
                  <a:pt x="0" y="7998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18" b="-33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93619" y="747542"/>
            <a:ext cx="8299862" cy="11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1"/>
              </a:lnSpc>
            </a:pPr>
            <a:r>
              <a:rPr lang="en-US" sz="651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14698" y="5086350"/>
            <a:ext cx="2144601" cy="1838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R=Relay</a:t>
            </a:r>
          </a:p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B=Bulb</a:t>
            </a:r>
          </a:p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L=Indicators</a:t>
            </a:r>
          </a:p>
          <a:p>
            <a:pPr algn="l">
              <a:lnSpc>
                <a:spcPts val="3639"/>
              </a:lnSpc>
            </a:pPr>
            <a:endParaRPr lang="en-US" sz="25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7EF8C-F06B-5519-A3D0-271029089538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6</a:t>
            </a:fld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430" y="840754"/>
            <a:ext cx="4675327" cy="1080626"/>
            <a:chOff x="0" y="0"/>
            <a:chExt cx="2526520" cy="366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6520" cy="366772"/>
            </a:xfrm>
            <a:custGeom>
              <a:avLst/>
              <a:gdLst/>
              <a:ahLst/>
              <a:cxnLst/>
              <a:rect l="l" t="t" r="r" b="b"/>
              <a:pathLst>
                <a:path w="2526520" h="366772">
                  <a:moveTo>
                    <a:pt x="9360" y="0"/>
                  </a:moveTo>
                  <a:lnTo>
                    <a:pt x="2517160" y="0"/>
                  </a:lnTo>
                  <a:cubicBezTo>
                    <a:pt x="2519642" y="0"/>
                    <a:pt x="2522023" y="986"/>
                    <a:pt x="2523778" y="2742"/>
                  </a:cubicBezTo>
                  <a:cubicBezTo>
                    <a:pt x="2525534" y="4497"/>
                    <a:pt x="2526520" y="6878"/>
                    <a:pt x="2526520" y="9360"/>
                  </a:cubicBezTo>
                  <a:lnTo>
                    <a:pt x="2526520" y="357411"/>
                  </a:lnTo>
                  <a:cubicBezTo>
                    <a:pt x="2526520" y="362581"/>
                    <a:pt x="2522329" y="366772"/>
                    <a:pt x="2517160" y="366772"/>
                  </a:cubicBezTo>
                  <a:lnTo>
                    <a:pt x="9360" y="366772"/>
                  </a:lnTo>
                  <a:cubicBezTo>
                    <a:pt x="4191" y="366772"/>
                    <a:pt x="0" y="362581"/>
                    <a:pt x="0" y="357411"/>
                  </a:cubicBezTo>
                  <a:lnTo>
                    <a:pt x="0" y="9360"/>
                  </a:lnTo>
                  <a:cubicBezTo>
                    <a:pt x="0" y="4191"/>
                    <a:pt x="4191" y="0"/>
                    <a:pt x="93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26520" cy="423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0"/>
            <a:chOff x="0" y="0"/>
            <a:chExt cx="2709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24757" y="128629"/>
            <a:ext cx="9864642" cy="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51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Test Result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00801" y="856833"/>
            <a:ext cx="4953000" cy="1064547"/>
            <a:chOff x="0" y="0"/>
            <a:chExt cx="2588105" cy="3752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8105" cy="375279"/>
            </a:xfrm>
            <a:custGeom>
              <a:avLst/>
              <a:gdLst/>
              <a:ahLst/>
              <a:cxnLst/>
              <a:rect l="l" t="t" r="r" b="b"/>
              <a:pathLst>
                <a:path w="2588105" h="375279">
                  <a:moveTo>
                    <a:pt x="9138" y="0"/>
                  </a:moveTo>
                  <a:lnTo>
                    <a:pt x="2578967" y="0"/>
                  </a:lnTo>
                  <a:cubicBezTo>
                    <a:pt x="2584014" y="0"/>
                    <a:pt x="2588105" y="4091"/>
                    <a:pt x="2588105" y="9138"/>
                  </a:cubicBezTo>
                  <a:lnTo>
                    <a:pt x="2588105" y="366141"/>
                  </a:lnTo>
                  <a:cubicBezTo>
                    <a:pt x="2588105" y="371188"/>
                    <a:pt x="2584014" y="375279"/>
                    <a:pt x="2578967" y="375279"/>
                  </a:cubicBezTo>
                  <a:lnTo>
                    <a:pt x="9138" y="375279"/>
                  </a:lnTo>
                  <a:cubicBezTo>
                    <a:pt x="4091" y="375279"/>
                    <a:pt x="0" y="371188"/>
                    <a:pt x="0" y="366141"/>
                  </a:cubicBezTo>
                  <a:lnTo>
                    <a:pt x="0" y="9138"/>
                  </a:lnTo>
                  <a:cubicBezTo>
                    <a:pt x="0" y="4091"/>
                    <a:pt x="4091" y="0"/>
                    <a:pt x="91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588105" cy="432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4"/>
          <p:cNvSpPr txBox="1"/>
          <p:nvPr/>
        </p:nvSpPr>
        <p:spPr>
          <a:xfrm>
            <a:off x="218679" y="1148347"/>
            <a:ext cx="7097518" cy="47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320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   Test data at 403K</a:t>
            </a:r>
          </a:p>
        </p:txBody>
      </p:sp>
      <p:sp>
        <p:nvSpPr>
          <p:cNvPr id="13" name="TextBox 15"/>
          <p:cNvSpPr txBox="1"/>
          <p:nvPr/>
        </p:nvSpPr>
        <p:spPr>
          <a:xfrm>
            <a:off x="5328542" y="1136256"/>
            <a:ext cx="7097518" cy="47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320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   Test data at 393K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779492"/>
              </p:ext>
            </p:extLst>
          </p:nvPr>
        </p:nvGraphicFramePr>
        <p:xfrm>
          <a:off x="1449430" y="2089765"/>
          <a:ext cx="2944158" cy="6482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7569">
                  <a:extLst>
                    <a:ext uri="{9D8B030D-6E8A-4147-A177-3AD203B41FA5}">
                      <a16:colId xmlns:a16="http://schemas.microsoft.com/office/drawing/2014/main" val="3657400568"/>
                    </a:ext>
                  </a:extLst>
                </a:gridCol>
                <a:gridCol w="1726589">
                  <a:extLst>
                    <a:ext uri="{9D8B030D-6E8A-4147-A177-3AD203B41FA5}">
                      <a16:colId xmlns:a16="http://schemas.microsoft.com/office/drawing/2014/main" val="2603895183"/>
                    </a:ext>
                  </a:extLst>
                </a:gridCol>
              </a:tblGrid>
              <a:tr h="2160914">
                <a:tc>
                  <a:txBody>
                    <a:bodyPr/>
                    <a:lstStyle/>
                    <a:p>
                      <a:pPr algn="just"/>
                      <a:r>
                        <a:rPr lang="en-IN" sz="2000" kern="100" dirty="0">
                          <a:effectLst/>
                        </a:rPr>
                        <a:t>Relay No.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Failure times (cycles)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060475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2724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99718886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R9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3324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5945459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3765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39418579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4457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34240117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5433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9858730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6088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54245766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6822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64421895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R4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7699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6033582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R8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8250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9338802"/>
                  </a:ext>
                </a:extLst>
              </a:tr>
              <a:tr h="432182"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R7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8542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04163904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05597"/>
              </p:ext>
            </p:extLst>
          </p:nvPr>
        </p:nvGraphicFramePr>
        <p:xfrm>
          <a:off x="6400801" y="2031454"/>
          <a:ext cx="2973456" cy="6541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222">
                  <a:extLst>
                    <a:ext uri="{9D8B030D-6E8A-4147-A177-3AD203B41FA5}">
                      <a16:colId xmlns:a16="http://schemas.microsoft.com/office/drawing/2014/main" val="3045577264"/>
                    </a:ext>
                  </a:extLst>
                </a:gridCol>
                <a:gridCol w="1578234">
                  <a:extLst>
                    <a:ext uri="{9D8B030D-6E8A-4147-A177-3AD203B41FA5}">
                      <a16:colId xmlns:a16="http://schemas.microsoft.com/office/drawing/2014/main" val="2887278108"/>
                    </a:ext>
                  </a:extLst>
                </a:gridCol>
              </a:tblGrid>
              <a:tr h="2129802">
                <a:tc>
                  <a:txBody>
                    <a:bodyPr/>
                    <a:lstStyle/>
                    <a:p>
                      <a:pPr algn="just"/>
                      <a:r>
                        <a:rPr lang="en-IN" sz="2000" kern="100" dirty="0">
                          <a:effectLst/>
                        </a:rPr>
                        <a:t>Relay No.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Failure times (cycles)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888108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3022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35672910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3627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7861183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R4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4956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3993495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R7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5416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942346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6612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0064138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7210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9940725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8342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041753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R8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9076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6300097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10549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21861603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R9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11351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78386"/>
                  </a:ext>
                </a:extLst>
              </a:tr>
            </a:tbl>
          </a:graphicData>
        </a:graphic>
      </p:graphicFrame>
      <p:grpSp>
        <p:nvGrpSpPr>
          <p:cNvPr id="16" name="Group 9"/>
          <p:cNvGrpSpPr/>
          <p:nvPr/>
        </p:nvGrpSpPr>
        <p:grpSpPr>
          <a:xfrm>
            <a:off x="11629845" y="856833"/>
            <a:ext cx="4953000" cy="1064547"/>
            <a:chOff x="0" y="0"/>
            <a:chExt cx="2588105" cy="375279"/>
          </a:xfrm>
        </p:grpSpPr>
        <p:sp>
          <p:nvSpPr>
            <p:cNvPr id="17" name="Freeform 10"/>
            <p:cNvSpPr/>
            <p:nvPr/>
          </p:nvSpPr>
          <p:spPr>
            <a:xfrm>
              <a:off x="0" y="0"/>
              <a:ext cx="2588105" cy="375279"/>
            </a:xfrm>
            <a:custGeom>
              <a:avLst/>
              <a:gdLst/>
              <a:ahLst/>
              <a:cxnLst/>
              <a:rect l="l" t="t" r="r" b="b"/>
              <a:pathLst>
                <a:path w="2588105" h="375279">
                  <a:moveTo>
                    <a:pt x="9138" y="0"/>
                  </a:moveTo>
                  <a:lnTo>
                    <a:pt x="2578967" y="0"/>
                  </a:lnTo>
                  <a:cubicBezTo>
                    <a:pt x="2584014" y="0"/>
                    <a:pt x="2588105" y="4091"/>
                    <a:pt x="2588105" y="9138"/>
                  </a:cubicBezTo>
                  <a:lnTo>
                    <a:pt x="2588105" y="366141"/>
                  </a:lnTo>
                  <a:cubicBezTo>
                    <a:pt x="2588105" y="371188"/>
                    <a:pt x="2584014" y="375279"/>
                    <a:pt x="2578967" y="375279"/>
                  </a:cubicBezTo>
                  <a:lnTo>
                    <a:pt x="9138" y="375279"/>
                  </a:lnTo>
                  <a:cubicBezTo>
                    <a:pt x="4091" y="375279"/>
                    <a:pt x="0" y="371188"/>
                    <a:pt x="0" y="366141"/>
                  </a:cubicBezTo>
                  <a:lnTo>
                    <a:pt x="0" y="9138"/>
                  </a:lnTo>
                  <a:cubicBezTo>
                    <a:pt x="0" y="4091"/>
                    <a:pt x="4091" y="0"/>
                    <a:pt x="91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8" name="TextBox 11"/>
            <p:cNvSpPr txBox="1"/>
            <p:nvPr/>
          </p:nvSpPr>
          <p:spPr>
            <a:xfrm>
              <a:off x="0" y="-57150"/>
              <a:ext cx="2588105" cy="432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1877194" y="1107993"/>
            <a:ext cx="4358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Test data at 363K</a:t>
            </a:r>
            <a:endParaRPr lang="en-IN" sz="32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99851"/>
              </p:ext>
            </p:extLst>
          </p:nvPr>
        </p:nvGraphicFramePr>
        <p:xfrm>
          <a:off x="11710067" y="2071804"/>
          <a:ext cx="3158245" cy="648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2696">
                  <a:extLst>
                    <a:ext uri="{9D8B030D-6E8A-4147-A177-3AD203B41FA5}">
                      <a16:colId xmlns:a16="http://schemas.microsoft.com/office/drawing/2014/main" val="4198273896"/>
                    </a:ext>
                  </a:extLst>
                </a:gridCol>
                <a:gridCol w="1745549">
                  <a:extLst>
                    <a:ext uri="{9D8B030D-6E8A-4147-A177-3AD203B41FA5}">
                      <a16:colId xmlns:a16="http://schemas.microsoft.com/office/drawing/2014/main" val="1730772454"/>
                    </a:ext>
                  </a:extLst>
                </a:gridCol>
              </a:tblGrid>
              <a:tr h="2163000">
                <a:tc>
                  <a:txBody>
                    <a:bodyPr/>
                    <a:lstStyle/>
                    <a:p>
                      <a:pPr algn="just"/>
                      <a:r>
                        <a:rPr lang="en-IN" sz="2000" kern="100" dirty="0">
                          <a:effectLst/>
                        </a:rPr>
                        <a:t>Relay No.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Failure times (cycles)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3754864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5568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85186898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R9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7123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0220310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R4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8476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3136751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R6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9920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4752586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R8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11042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1545732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12457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0185446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R2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13843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70500268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R7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15321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2921006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16455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080302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</a:rPr>
                        <a:t>R10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</a:rPr>
                        <a:t>17863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891746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809488" y="9029700"/>
            <a:ext cx="982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All failures are observed in short circuit mode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8411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8130" y="770982"/>
            <a:ext cx="12849464" cy="11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412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Distribution Fitting of the Failure Times using Least Square Estimation (LSE) 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53212" y="2059518"/>
            <a:ext cx="12027553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LSE of Failures Observed at 403K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9F6F0-0C41-44FD-0897-67C9D1AB38B1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8</a:t>
            </a:fld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DD81291-9F19-427E-2779-0A4B866EC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829838"/>
              </p:ext>
            </p:extLst>
          </p:nvPr>
        </p:nvGraphicFramePr>
        <p:xfrm>
          <a:off x="216805" y="3293258"/>
          <a:ext cx="4126757" cy="367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D8E0D65-4403-C718-7363-E47211DA7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465501"/>
              </p:ext>
            </p:extLst>
          </p:nvPr>
        </p:nvGraphicFramePr>
        <p:xfrm>
          <a:off x="5024009" y="3269053"/>
          <a:ext cx="3910135" cy="372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0A53C25-BA55-C153-DB6D-99E89A6A4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395012"/>
              </p:ext>
            </p:extLst>
          </p:nvPr>
        </p:nvGraphicFramePr>
        <p:xfrm>
          <a:off x="9476700" y="3293258"/>
          <a:ext cx="3751098" cy="372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C43E92C-3A5A-19D8-6DAE-A2DE50CE6A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93304"/>
              </p:ext>
            </p:extLst>
          </p:nvPr>
        </p:nvGraphicFramePr>
        <p:xfrm>
          <a:off x="13679958" y="3269054"/>
          <a:ext cx="3898900" cy="372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" y="8141930"/>
            <a:ext cx="18277775" cy="2145070"/>
            <a:chOff x="0" y="0"/>
            <a:chExt cx="4813900" cy="564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3900" cy="564957"/>
            </a:xfrm>
            <a:custGeom>
              <a:avLst/>
              <a:gdLst/>
              <a:ahLst/>
              <a:cxnLst/>
              <a:rect l="l" t="t" r="r" b="b"/>
              <a:pathLst>
                <a:path w="4813900" h="564957">
                  <a:moveTo>
                    <a:pt x="0" y="0"/>
                  </a:moveTo>
                  <a:lnTo>
                    <a:pt x="4813900" y="0"/>
                  </a:lnTo>
                  <a:lnTo>
                    <a:pt x="4813900" y="564957"/>
                  </a:lnTo>
                  <a:lnTo>
                    <a:pt x="0" y="564957"/>
                  </a:ln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3900" cy="622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25" y="-48280"/>
            <a:ext cx="18277775" cy="9258300"/>
            <a:chOff x="0" y="0"/>
            <a:chExt cx="8932488" cy="45246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2488" cy="4524602"/>
            </a:xfrm>
            <a:custGeom>
              <a:avLst/>
              <a:gdLst/>
              <a:ahLst/>
              <a:cxnLst/>
              <a:rect l="l" t="t" r="r" b="b"/>
              <a:pathLst>
                <a:path w="8932488" h="4524602">
                  <a:moveTo>
                    <a:pt x="3812" y="0"/>
                  </a:moveTo>
                  <a:lnTo>
                    <a:pt x="8928676" y="0"/>
                  </a:lnTo>
                  <a:cubicBezTo>
                    <a:pt x="8929687" y="0"/>
                    <a:pt x="8930656" y="402"/>
                    <a:pt x="8931372" y="1117"/>
                  </a:cubicBezTo>
                  <a:cubicBezTo>
                    <a:pt x="8932087" y="1831"/>
                    <a:pt x="8932488" y="2801"/>
                    <a:pt x="8932488" y="3812"/>
                  </a:cubicBezTo>
                  <a:lnTo>
                    <a:pt x="8932488" y="4520790"/>
                  </a:lnTo>
                  <a:cubicBezTo>
                    <a:pt x="8932488" y="4522895"/>
                    <a:pt x="8930781" y="4524602"/>
                    <a:pt x="8928676" y="4524602"/>
                  </a:cubicBezTo>
                  <a:lnTo>
                    <a:pt x="3812" y="4524602"/>
                  </a:lnTo>
                  <a:cubicBezTo>
                    <a:pt x="2801" y="4524602"/>
                    <a:pt x="1831" y="4524200"/>
                    <a:pt x="1117" y="4523485"/>
                  </a:cubicBezTo>
                  <a:cubicBezTo>
                    <a:pt x="402" y="4522770"/>
                    <a:pt x="0" y="4521801"/>
                    <a:pt x="0" y="4520790"/>
                  </a:cubicBezTo>
                  <a:lnTo>
                    <a:pt x="0" y="3812"/>
                  </a:lnTo>
                  <a:cubicBezTo>
                    <a:pt x="0" y="2801"/>
                    <a:pt x="402" y="1831"/>
                    <a:pt x="1117" y="1117"/>
                  </a:cubicBezTo>
                  <a:cubicBezTo>
                    <a:pt x="1831" y="402"/>
                    <a:pt x="2801" y="0"/>
                    <a:pt x="38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32488" cy="4572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04222" y="962025"/>
            <a:ext cx="7887874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LSE of Failures Observed at 393K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701B5-D686-6C52-BE45-EE4CF10F2D45}"/>
              </a:ext>
            </a:extLst>
          </p:cNvPr>
          <p:cNvSpPr txBox="1"/>
          <p:nvPr/>
        </p:nvSpPr>
        <p:spPr>
          <a:xfrm>
            <a:off x="17449800" y="9486900"/>
            <a:ext cx="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0E52D78-1687-4123-AB79-2C0EE768D9E1}" type="slidenum">
              <a:rPr lang="en-IN" sz="2800" smtClean="0">
                <a:solidFill>
                  <a:schemeClr val="bg1"/>
                </a:solidFill>
              </a:rPr>
              <a:t>9</a:t>
            </a:fld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F193CE0-3326-1D1E-1291-7CB4196973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54010"/>
              </p:ext>
            </p:extLst>
          </p:nvPr>
        </p:nvGraphicFramePr>
        <p:xfrm>
          <a:off x="381000" y="2536345"/>
          <a:ext cx="3880548" cy="393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C41F75F-C2A9-EEEE-6DCE-106E25AC8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008565"/>
              </p:ext>
            </p:extLst>
          </p:nvPr>
        </p:nvGraphicFramePr>
        <p:xfrm>
          <a:off x="4796959" y="2539437"/>
          <a:ext cx="3928365" cy="393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AFFC19E-F47D-28F7-2440-AAE6E2815D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483212"/>
              </p:ext>
            </p:extLst>
          </p:nvPr>
        </p:nvGraphicFramePr>
        <p:xfrm>
          <a:off x="9260735" y="2561993"/>
          <a:ext cx="4014267" cy="393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C34EE8A-F31C-FC6B-7200-89139BBC4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535255"/>
              </p:ext>
            </p:extLst>
          </p:nvPr>
        </p:nvGraphicFramePr>
        <p:xfrm>
          <a:off x="13810413" y="2561993"/>
          <a:ext cx="4039981" cy="393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766</Words>
  <Application>Microsoft Office PowerPoint</Application>
  <PresentationFormat>Custom</PresentationFormat>
  <Paragraphs>238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Archivo Black</vt:lpstr>
      <vt:lpstr>Nunito</vt:lpstr>
      <vt:lpstr>Canva Sans Bold</vt:lpstr>
      <vt:lpstr>Times New Roman</vt:lpstr>
      <vt:lpstr>Calibri</vt:lpstr>
      <vt:lpstr>Cambria Math</vt:lpstr>
      <vt:lpstr>Arial Black</vt:lpstr>
      <vt:lpstr>Arial</vt:lpstr>
      <vt:lpstr>Nunito Bold Italics</vt:lpstr>
      <vt:lpstr>Nunito Bold</vt:lpstr>
      <vt:lpstr>HK Grotesk Bold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White Gradient Technology Keynote Presentation</dc:title>
  <dc:creator>SUTAMA SARKAR</dc:creator>
  <cp:lastModifiedBy>SUTAMA SARKAR</cp:lastModifiedBy>
  <cp:revision>28</cp:revision>
  <dcterms:created xsi:type="dcterms:W3CDTF">2006-08-16T00:00:00Z</dcterms:created>
  <dcterms:modified xsi:type="dcterms:W3CDTF">2025-11-25T13:42:33Z</dcterms:modified>
  <dc:identifier>DAG4zGd1GBU</dc:identifier>
</cp:coreProperties>
</file>